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86" r:id="rId2"/>
  </p:sldMasterIdLst>
  <p:notesMasterIdLst>
    <p:notesMasterId r:id="rId24"/>
  </p:notesMasterIdLst>
  <p:sldIdLst>
    <p:sldId id="483" r:id="rId3"/>
    <p:sldId id="472" r:id="rId4"/>
    <p:sldId id="484" r:id="rId5"/>
    <p:sldId id="475" r:id="rId6"/>
    <p:sldId id="485" r:id="rId7"/>
    <p:sldId id="476" r:id="rId8"/>
    <p:sldId id="471" r:id="rId9"/>
    <p:sldId id="563" r:id="rId10"/>
    <p:sldId id="564" r:id="rId11"/>
    <p:sldId id="474" r:id="rId12"/>
    <p:sldId id="571" r:id="rId13"/>
    <p:sldId id="565" r:id="rId14"/>
    <p:sldId id="566" r:id="rId15"/>
    <p:sldId id="567" r:id="rId16"/>
    <p:sldId id="489" r:id="rId17"/>
    <p:sldId id="569" r:id="rId18"/>
    <p:sldId id="570" r:id="rId19"/>
    <p:sldId id="481" r:id="rId20"/>
    <p:sldId id="495" r:id="rId21"/>
    <p:sldId id="488" r:id="rId22"/>
    <p:sldId id="487" r:id="rId23"/>
  </p:sldIdLst>
  <p:sldSz cx="12192000" cy="6858000"/>
  <p:notesSz cx="6858000" cy="9144000"/>
  <p:embeddedFontLst>
    <p:embeddedFont>
      <p:font typeface="Calibri" panose="020F0502020204030204" pitchFamily="34" charset="0"/>
      <p:regular r:id="rId25"/>
      <p:bold r:id="rId26"/>
      <p:italic r:id="rId27"/>
      <p:boldItalic r:id="rId28"/>
    </p:embeddedFont>
    <p:embeddedFont>
      <p:font typeface="Roboto Slab" panose="020B0604020202020204" charset="0"/>
      <p:regular r:id="rId29"/>
      <p:bold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5F5F5"/>
    <a:srgbClr val="532476"/>
    <a:srgbClr val="595959"/>
    <a:srgbClr val="990099"/>
    <a:srgbClr val="CC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6318" autoAdjust="0"/>
  </p:normalViewPr>
  <p:slideViewPr>
    <p:cSldViewPr snapToGrid="0">
      <p:cViewPr varScale="1">
        <p:scale>
          <a:sx n="72" d="100"/>
          <a:sy n="72" d="100"/>
        </p:scale>
        <p:origin x="660" y="66"/>
      </p:cViewPr>
      <p:guideLst/>
    </p:cSldViewPr>
  </p:slideViewPr>
  <p:notesTextViewPr>
    <p:cViewPr>
      <p:scale>
        <a:sx n="1" d="1"/>
        <a:sy n="1" d="1"/>
      </p:scale>
      <p:origin x="0" y="0"/>
    </p:cViewPr>
  </p:notesTextViewPr>
  <p:sorterViewPr>
    <p:cViewPr>
      <p:scale>
        <a:sx n="100" d="100"/>
        <a:sy n="100" d="100"/>
      </p:scale>
      <p:origin x="0" y="-241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2.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4.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3.fntdata"/><Relationship Id="rId30" Type="http://schemas.openxmlformats.org/officeDocument/2006/relationships/font" Target="fonts/font6.fntdata"/><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A04D3E-AB25-4865-88B1-E5CEDFA4F726}" type="datetimeFigureOut">
              <a:rPr lang="en-IN" smtClean="0"/>
              <a:t>03-11-2022</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8B107A-A654-4768-8807-756F0176A7E3}" type="slidenum">
              <a:rPr lang="en-IN" smtClean="0"/>
              <a:t>‹#›</a:t>
            </a:fld>
            <a:endParaRPr lang="en-IN" dirty="0"/>
          </a:p>
        </p:txBody>
      </p:sp>
    </p:spTree>
    <p:extLst>
      <p:ext uri="{BB962C8B-B14F-4D97-AF65-F5344CB8AC3E}">
        <p14:creationId xmlns:p14="http://schemas.microsoft.com/office/powerpoint/2010/main" val="1819341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722703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6B5E36-7BAA-4247-BD67-F65D505F0A08}" type="datetime1">
              <a:rPr lang="en-US" smtClean="0"/>
              <a:t>11/3/2022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371232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AFD8E4B-B4BE-4485-B760-4FDE11BBF8DF}" type="datetime1">
              <a:rPr lang="en-US" smtClean="0"/>
              <a:t>11/3/2022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4232552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4CDB9F-2697-4768-AB99-51DDC4A6B198}" type="datetime1">
              <a:rPr lang="en-US" smtClean="0"/>
              <a:t>11/3/2022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22055575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F77161-874F-4175-969B-F648B8BA01D6}" type="datetime1">
              <a:rPr lang="en-US" smtClean="0"/>
              <a:t>11/3/2022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4062721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5BF82ECC-E845-497A-BE70-31CF37516B47}" type="datetime1">
              <a:rPr lang="en-US" smtClean="0"/>
              <a:t>11/3/2022</a:t>
            </a:fld>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dirty="0"/>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8204234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34172154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4688880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502400"/>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val="24771221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val="4606211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465015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447808"/>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 name="TextBox 1"/>
          <p:cNvSpPr txBox="1"/>
          <p:nvPr userDrawn="1"/>
        </p:nvSpPr>
        <p:spPr>
          <a:xfrm>
            <a:off x="7151430" y="6513329"/>
            <a:ext cx="4781013" cy="307777"/>
          </a:xfrm>
          <a:prstGeom prst="rect">
            <a:avLst/>
          </a:prstGeom>
          <a:noFill/>
        </p:spPr>
        <p:txBody>
          <a:bodyPr wrap="square" rtlCol="0">
            <a:spAutoFit/>
          </a:bodyPr>
          <a:lstStyle/>
          <a:p>
            <a:pPr algn="r"/>
            <a:r>
              <a:rPr lang="en-US" sz="1400" dirty="0"/>
              <a:t>REVA Academy for Corporate Excellence </a:t>
            </a:r>
          </a:p>
        </p:txBody>
      </p:sp>
    </p:spTree>
    <p:extLst>
      <p:ext uri="{BB962C8B-B14F-4D97-AF65-F5344CB8AC3E}">
        <p14:creationId xmlns:p14="http://schemas.microsoft.com/office/powerpoint/2010/main" val="1783210247"/>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1159845-CB85-4653-9B24-0CD9CE4EE81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6276108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A53F319-BD7D-4F43-8900-90C2F1A87A1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7971034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69E873F-DDA4-4AF4-9980-E2320A5DDDAB}"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5414980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025C553-E799-448F-A3F3-A9B1BAD6487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1549456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8BBB38D-6CD0-456B-9CC0-06DC2C963660}"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32325912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FBF7E50-BE77-4E24-A935-0ABCCC2B860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31901977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3692428-7E80-4761-A045-9BEF1D1BD364}"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179632640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5A15AB1-0059-4209-B4CE-8F72CC9731E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5812093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7C5CDAE-7CFA-4D72-896E-6D2E4EBC7E3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6939268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D37AAA4-47C0-4604-908E-511476E01192}" type="datetime1">
              <a:rPr kumimoji="0" lang="en-US"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Arial" panose="020B0604020202020204" pitchFamily="34" charset="0"/>
              </a:rPr>
              <a:t>11/3/2022</a:t>
            </a:fld>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1657491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spTree>
    <p:extLst>
      <p:ext uri="{BB962C8B-B14F-4D97-AF65-F5344CB8AC3E}">
        <p14:creationId xmlns:p14="http://schemas.microsoft.com/office/powerpoint/2010/main" val="202627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2457395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1454244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017ACA-2EEA-406D-BABF-28A0354E0585}" type="datetime1">
              <a:rPr lang="en-US" smtClean="0"/>
              <a:t>11/3/2022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0604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0180E5-B9BF-4CD2-ACF0-C35585B0F5CF}" type="datetime1">
              <a:rPr lang="en-US" smtClean="0"/>
              <a:t>11/3/2022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18945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163EE8E-9004-4D9D-B8BE-BDA8D24C5022}" type="datetime1">
              <a:rPr lang="en-US" smtClean="0"/>
              <a:t>11/3/2022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136529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17BF4E2-B099-4C94-AFE6-8F3356847E86}" type="datetime1">
              <a:rPr lang="en-US" smtClean="0"/>
              <a:t>11/3/2022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137221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BFCEA9-D9E8-4378-B6E4-F594681BDD17}" type="datetime1">
              <a:rPr lang="en-US" smtClean="0"/>
              <a:t>11/3/2022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240646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6"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60D52-5740-4A59-B69C-ACABE657B9FB}" type="datetime1">
              <a:rPr lang="en-US" smtClean="0"/>
              <a:t>11/3/2022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1D3BC5-34EF-44B2-83AC-D5533E46F0A6}" type="slidenum">
              <a:rPr lang="en-US" smtClean="0"/>
              <a:t>‹#›</a:t>
            </a:fld>
            <a:endParaRPr lang="en-US" dirty="0"/>
          </a:p>
        </p:txBody>
      </p:sp>
    </p:spTree>
    <p:extLst>
      <p:ext uri="{BB962C8B-B14F-4D97-AF65-F5344CB8AC3E}">
        <p14:creationId xmlns:p14="http://schemas.microsoft.com/office/powerpoint/2010/main" val="1410419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8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84" r:id="rId14"/>
    <p:sldLayoutId id="2147483685"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D23FA7F3-C61E-4B3B-8EA9-E488127E2B9A}"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11/3/2022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001D3BC5-34EF-44B2-83AC-D5533E46F0A6}"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73987651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altc.alt.ac.uk/oesig/2016/03/07/webinar-recording-what-next-for-jisc-and-ukoer-in-a-post-jorum-world/" TargetMode="External"/><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Embedded-org/ACCOMPLISHMENTS/tree/master/RACE_CAPSTONE_PROJECT2" TargetMode="External"/><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hyperlink" Target="https://github.com/Embedded-org/ACCOMPLISHMENTS/blob/master/RACE_CAPSTONE_PROJECT2/Capstone2_implementation.docx"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1565" y="1943374"/>
            <a:ext cx="6567044" cy="945600"/>
          </a:xfrm>
        </p:spPr>
        <p:txBody>
          <a:bodyPr anchor="t">
            <a:noAutofit/>
          </a:bodyPr>
          <a:lstStyle/>
          <a:p>
            <a:pPr>
              <a:lnSpc>
                <a:spcPct val="100000"/>
              </a:lnSpc>
            </a:pPr>
            <a:r>
              <a:rPr lang="en-US" sz="2800" b="1" dirty="0">
                <a:cs typeface="Arial" panose="020B0604020202020204" pitchFamily="34" charset="0"/>
              </a:rPr>
              <a:t>Modelling direction detection in selected stocks in Indian BFSI sector</a:t>
            </a:r>
            <a:br>
              <a:rPr lang="en-US" sz="2800" b="1" dirty="0">
                <a:solidFill>
                  <a:schemeClr val="accent2"/>
                </a:solidFill>
                <a:latin typeface="Calibri" panose="020F0502020204030204" pitchFamily="34" charset="0"/>
                <a:cs typeface="Calibri" panose="020F0502020204030204" pitchFamily="34" charset="0"/>
              </a:rPr>
            </a:br>
            <a:r>
              <a:rPr lang="en-US" sz="2800" b="1" dirty="0">
                <a:solidFill>
                  <a:schemeClr val="accent2"/>
                </a:solidFill>
                <a:latin typeface="Calibri" panose="020F0502020204030204" pitchFamily="34" charset="0"/>
                <a:cs typeface="Calibri" panose="020F0502020204030204" pitchFamily="34" charset="0"/>
              </a:rPr>
              <a:t> </a:t>
            </a:r>
            <a:endParaRPr lang="en-US" sz="2400" b="1" dirty="0">
              <a:cs typeface="Arial" panose="020B0604020202020204" pitchFamily="34" charset="0"/>
            </a:endParaRPr>
          </a:p>
        </p:txBody>
      </p:sp>
      <p:sp>
        <p:nvSpPr>
          <p:cNvPr id="3" name="Subtitle 2"/>
          <p:cNvSpPr>
            <a:spLocks noGrp="1"/>
          </p:cNvSpPr>
          <p:nvPr>
            <p:ph type="subTitle" idx="1"/>
          </p:nvPr>
        </p:nvSpPr>
        <p:spPr>
          <a:xfrm>
            <a:off x="7811825" y="2202173"/>
            <a:ext cx="3944203" cy="1283130"/>
          </a:xfrm>
        </p:spPr>
        <p:txBody>
          <a:bodyPr>
            <a:noAutofit/>
          </a:bodyPr>
          <a:lstStyle/>
          <a:p>
            <a:pPr algn="l"/>
            <a:r>
              <a:rPr lang="en-US" b="1" dirty="0">
                <a:solidFill>
                  <a:schemeClr val="bg1"/>
                </a:solidFill>
                <a:latin typeface="+mj-lt"/>
                <a:cs typeface="Arial" panose="020B0604020202020204" pitchFamily="34" charset="0"/>
              </a:rPr>
              <a:t>Anand Mohan</a:t>
            </a:r>
          </a:p>
          <a:p>
            <a:pPr algn="l"/>
            <a:r>
              <a:rPr lang="en-US" sz="2000" b="1" dirty="0">
                <a:solidFill>
                  <a:schemeClr val="bg1"/>
                </a:solidFill>
                <a:latin typeface="+mj-lt"/>
                <a:cs typeface="Arial" panose="020B0604020202020204" pitchFamily="34" charset="0"/>
              </a:rPr>
              <a:t>SRN:  R19MBA53</a:t>
            </a:r>
          </a:p>
          <a:p>
            <a:pPr algn="l"/>
            <a:r>
              <a:rPr lang="en-US" sz="2000" b="1" dirty="0">
                <a:solidFill>
                  <a:schemeClr val="bg1"/>
                </a:solidFill>
                <a:cs typeface="Arial" panose="020B0604020202020204" pitchFamily="34" charset="0"/>
              </a:rPr>
              <a:t>Date: 10/10/2022</a:t>
            </a:r>
          </a:p>
          <a:p>
            <a:pPr algn="l"/>
            <a:endParaRPr lang="en-US" b="1" dirty="0">
              <a:solidFill>
                <a:schemeClr val="bg1"/>
              </a:solidFill>
              <a:cs typeface="Arial" panose="020B0604020202020204" pitchFamily="34" charset="0"/>
            </a:endParaRPr>
          </a:p>
          <a:p>
            <a:pPr algn="l"/>
            <a:endParaRPr lang="en-US" b="1" dirty="0">
              <a:solidFill>
                <a:schemeClr val="bg1"/>
              </a:solidFill>
              <a:latin typeface="+mj-lt"/>
              <a:cs typeface="Arial" panose="020B0604020202020204" pitchFamily="34" charset="0"/>
            </a:endParaRPr>
          </a:p>
        </p:txBody>
      </p:sp>
      <p:sp>
        <p:nvSpPr>
          <p:cNvPr id="7" name="Title 1"/>
          <p:cNvSpPr txBox="1">
            <a:spLocks/>
          </p:cNvSpPr>
          <p:nvPr/>
        </p:nvSpPr>
        <p:spPr>
          <a:xfrm>
            <a:off x="5485425" y="6119446"/>
            <a:ext cx="6175069" cy="352604"/>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kumimoji="0" lang="en-IN" sz="1600" b="0" i="0" u="none" strike="noStrike" kern="1200" cap="none" spc="0" normalizeH="0" baseline="0" noProof="0" dirty="0">
                <a:ln>
                  <a:noFill/>
                </a:ln>
                <a:solidFill>
                  <a:prstClr val="white"/>
                </a:solidFill>
                <a:effectLst/>
                <a:uLnTx/>
                <a:uFillTx/>
                <a:latin typeface="Roboto Slab"/>
                <a:ea typeface="Calibri" panose="020F0502020204030204" pitchFamily="34" charset="0"/>
                <a:cs typeface="Arial" panose="020B0604020202020204" pitchFamily="34" charset="0"/>
              </a:rPr>
              <a:t>race.reva.edu.in</a:t>
            </a:r>
          </a:p>
        </p:txBody>
      </p:sp>
      <p:sp>
        <p:nvSpPr>
          <p:cNvPr id="8" name="Title 2"/>
          <p:cNvSpPr txBox="1">
            <a:spLocks/>
          </p:cNvSpPr>
          <p:nvPr/>
        </p:nvSpPr>
        <p:spPr>
          <a:xfrm>
            <a:off x="6646333" y="271291"/>
            <a:ext cx="5267501"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IN" sz="1400" b="1" i="0" u="none" strike="noStrike" kern="1200" cap="none" spc="0" normalizeH="0" baseline="0" noProof="0" dirty="0">
                <a:ln>
                  <a:noFill/>
                </a:ln>
                <a:solidFill>
                  <a:srgbClr val="595959"/>
                </a:solidFill>
                <a:effectLst/>
                <a:uLnTx/>
                <a:uFillTx/>
                <a:latin typeface="Roboto Slab"/>
                <a:ea typeface="+mj-ea"/>
                <a:cs typeface="+mj-cs"/>
              </a:rPr>
              <a:t>REVA Academy for Corporate Excellence (RACE)</a:t>
            </a:r>
          </a:p>
        </p:txBody>
      </p:sp>
      <p:sp>
        <p:nvSpPr>
          <p:cNvPr id="4" name="Rectangle 3"/>
          <p:cNvSpPr/>
          <p:nvPr/>
        </p:nvSpPr>
        <p:spPr>
          <a:xfrm>
            <a:off x="8200183" y="4708939"/>
            <a:ext cx="3555845" cy="1138773"/>
          </a:xfrm>
          <a:prstGeom prst="rect">
            <a:avLst/>
          </a:prstGeom>
        </p:spPr>
        <p:txBody>
          <a:bodyPr wrap="none">
            <a:spAutoFit/>
          </a:bodyPr>
          <a:lstStyle/>
          <a:p>
            <a:pPr algn="r"/>
            <a:r>
              <a:rPr lang="en-US" sz="2000" dirty="0">
                <a:solidFill>
                  <a:schemeClr val="bg1"/>
                </a:solidFill>
                <a:cs typeface="Arial" panose="020B0604020202020204" pitchFamily="34" charset="0"/>
              </a:rPr>
              <a:t> </a:t>
            </a:r>
            <a:r>
              <a:rPr lang="en-US" sz="2000" b="1" dirty="0">
                <a:solidFill>
                  <a:schemeClr val="bg1"/>
                </a:solidFill>
                <a:cs typeface="Arial" panose="020B0604020202020204" pitchFamily="34" charset="0"/>
              </a:rPr>
              <a:t>MBA in Business Analytics</a:t>
            </a:r>
          </a:p>
          <a:p>
            <a:pPr algn="r"/>
            <a:endParaRPr lang="en-US" sz="1600" dirty="0">
              <a:solidFill>
                <a:schemeClr val="bg1"/>
              </a:solidFill>
              <a:cs typeface="Arial" panose="020B0604020202020204" pitchFamily="34" charset="0"/>
            </a:endParaRPr>
          </a:p>
          <a:p>
            <a:pPr algn="r"/>
            <a:r>
              <a:rPr lang="en-US" sz="1600" dirty="0">
                <a:solidFill>
                  <a:schemeClr val="bg1"/>
                </a:solidFill>
                <a:cs typeface="Arial" panose="020B0604020202020204" pitchFamily="34" charset="0"/>
              </a:rPr>
              <a:t>Capstone Project Presentation</a:t>
            </a:r>
          </a:p>
          <a:p>
            <a:pPr algn="r"/>
            <a:r>
              <a:rPr lang="en-US" sz="1600" dirty="0">
                <a:solidFill>
                  <a:schemeClr val="bg1"/>
                </a:solidFill>
                <a:cs typeface="Arial" panose="020B0604020202020204" pitchFamily="34" charset="0"/>
              </a:rPr>
              <a:t>Year: II</a:t>
            </a:r>
          </a:p>
        </p:txBody>
      </p:sp>
    </p:spTree>
    <p:extLst>
      <p:ext uri="{BB962C8B-B14F-4D97-AF65-F5344CB8AC3E}">
        <p14:creationId xmlns:p14="http://schemas.microsoft.com/office/powerpoint/2010/main" val="1184996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Descriptive Analytics </a:t>
            </a:r>
          </a:p>
        </p:txBody>
      </p:sp>
      <p:cxnSp>
        <p:nvCxnSpPr>
          <p:cNvPr id="4" name="Straight Connector 3">
            <a:extLst>
              <a:ext uri="{FF2B5EF4-FFF2-40B4-BE49-F238E27FC236}">
                <a16:creationId xmlns:a16="http://schemas.microsoft.com/office/drawing/2014/main" id="{A7F6EB29-B571-4B48-81E4-62197B16AB23}"/>
              </a:ext>
            </a:extLst>
          </p:cNvPr>
          <p:cNvCxnSpPr/>
          <p:nvPr/>
        </p:nvCxnSpPr>
        <p:spPr>
          <a:xfrm>
            <a:off x="6294783" y="1179443"/>
            <a:ext cx="0" cy="5274366"/>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1B9CB8C1-9CBF-4D97-8B9B-DC1C9D76BEDF}"/>
              </a:ext>
            </a:extLst>
          </p:cNvPr>
          <p:cNvSpPr txBox="1"/>
          <p:nvPr/>
        </p:nvSpPr>
        <p:spPr>
          <a:xfrm>
            <a:off x="6440557" y="1452807"/>
            <a:ext cx="4732476" cy="1200329"/>
          </a:xfrm>
          <a:prstGeom prst="rect">
            <a:avLst/>
          </a:prstGeom>
          <a:solidFill>
            <a:schemeClr val="accent3">
              <a:lumMod val="40000"/>
              <a:lumOff val="60000"/>
            </a:schemeClr>
          </a:solidFill>
        </p:spPr>
        <p:txBody>
          <a:bodyPr wrap="square">
            <a:spAutoFit/>
          </a:bodyPr>
          <a:lstStyle/>
          <a:p>
            <a:r>
              <a:rPr lang="en-IN" dirty="0">
                <a:effectLst/>
                <a:latin typeface="+mj-lt"/>
                <a:ea typeface="Calibri" panose="020F0502020204030204" pitchFamily="34" charset="0"/>
              </a:rPr>
              <a:t>Data Distribution plot of Feature variables and Close price for HDFC,KOTAK and SBI Stock shows </a:t>
            </a:r>
            <a:r>
              <a:rPr lang="en-IN" sz="1800" dirty="0">
                <a:solidFill>
                  <a:srgbClr val="000000"/>
                </a:solidFill>
                <a:effectLst/>
                <a:latin typeface="+mj-lt"/>
                <a:ea typeface="Times New Roman" panose="02020603050405020304" pitchFamily="18" charset="0"/>
              </a:rPr>
              <a:t>Data has positive skewed distribution.</a:t>
            </a:r>
            <a:endParaRPr lang="en-US" dirty="0">
              <a:latin typeface="+mj-lt"/>
            </a:endParaRPr>
          </a:p>
        </p:txBody>
      </p:sp>
      <p:pic>
        <p:nvPicPr>
          <p:cNvPr id="8" name="Picture 7">
            <a:extLst>
              <a:ext uri="{FF2B5EF4-FFF2-40B4-BE49-F238E27FC236}">
                <a16:creationId xmlns:a16="http://schemas.microsoft.com/office/drawing/2014/main" id="{618BADCA-CF01-4D51-9A18-826466E20E97}"/>
              </a:ext>
            </a:extLst>
          </p:cNvPr>
          <p:cNvPicPr>
            <a:picLocks noChangeAspect="1"/>
          </p:cNvPicPr>
          <p:nvPr/>
        </p:nvPicPr>
        <p:blipFill>
          <a:blip r:embed="rId2"/>
          <a:stretch>
            <a:fillRect/>
          </a:stretch>
        </p:blipFill>
        <p:spPr>
          <a:xfrm>
            <a:off x="804660" y="1452807"/>
            <a:ext cx="2582007" cy="1490885"/>
          </a:xfrm>
          <a:prstGeom prst="rect">
            <a:avLst/>
          </a:prstGeom>
        </p:spPr>
      </p:pic>
      <p:pic>
        <p:nvPicPr>
          <p:cNvPr id="13" name="Picture 12">
            <a:extLst>
              <a:ext uri="{FF2B5EF4-FFF2-40B4-BE49-F238E27FC236}">
                <a16:creationId xmlns:a16="http://schemas.microsoft.com/office/drawing/2014/main" id="{FCB68E3F-8D8D-4F14-983B-EA4B28C967AC}"/>
              </a:ext>
            </a:extLst>
          </p:cNvPr>
          <p:cNvPicPr>
            <a:picLocks noChangeAspect="1"/>
          </p:cNvPicPr>
          <p:nvPr/>
        </p:nvPicPr>
        <p:blipFill>
          <a:blip r:embed="rId3"/>
          <a:stretch>
            <a:fillRect/>
          </a:stretch>
        </p:blipFill>
        <p:spPr>
          <a:xfrm>
            <a:off x="804660" y="3221005"/>
            <a:ext cx="2419855" cy="1386608"/>
          </a:xfrm>
          <a:prstGeom prst="rect">
            <a:avLst/>
          </a:prstGeom>
        </p:spPr>
      </p:pic>
      <p:pic>
        <p:nvPicPr>
          <p:cNvPr id="14" name="Picture 13">
            <a:extLst>
              <a:ext uri="{FF2B5EF4-FFF2-40B4-BE49-F238E27FC236}">
                <a16:creationId xmlns:a16="http://schemas.microsoft.com/office/drawing/2014/main" id="{CEA51BE9-5642-49A5-BCBB-3EBD10E7CFAB}"/>
              </a:ext>
            </a:extLst>
          </p:cNvPr>
          <p:cNvPicPr>
            <a:picLocks noChangeAspect="1"/>
          </p:cNvPicPr>
          <p:nvPr/>
        </p:nvPicPr>
        <p:blipFill>
          <a:blip r:embed="rId4"/>
          <a:stretch>
            <a:fillRect/>
          </a:stretch>
        </p:blipFill>
        <p:spPr>
          <a:xfrm>
            <a:off x="804661" y="4766460"/>
            <a:ext cx="2419854" cy="1457573"/>
          </a:xfrm>
          <a:prstGeom prst="rect">
            <a:avLst/>
          </a:prstGeom>
        </p:spPr>
      </p:pic>
      <p:sp>
        <p:nvSpPr>
          <p:cNvPr id="18" name="TextBox 17">
            <a:extLst>
              <a:ext uri="{FF2B5EF4-FFF2-40B4-BE49-F238E27FC236}">
                <a16:creationId xmlns:a16="http://schemas.microsoft.com/office/drawing/2014/main" id="{EBE78701-8AA4-40AE-961C-0357B182FDFC}"/>
              </a:ext>
            </a:extLst>
          </p:cNvPr>
          <p:cNvSpPr txBox="1"/>
          <p:nvPr/>
        </p:nvSpPr>
        <p:spPr>
          <a:xfrm>
            <a:off x="6440557" y="3136316"/>
            <a:ext cx="4732479" cy="646331"/>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black"/>
                </a:solidFill>
                <a:effectLst/>
                <a:uLnTx/>
                <a:uFillTx/>
                <a:latin typeface="Roboto Slab"/>
                <a:ea typeface="Calibri" panose="020F0502020204030204" pitchFamily="34" charset="0"/>
                <a:cs typeface="+mn-cs"/>
              </a:rPr>
              <a:t>HDFC has highest volatility followed by KOTAK and then SBI.</a:t>
            </a: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p:txBody>
      </p:sp>
      <p:sp>
        <p:nvSpPr>
          <p:cNvPr id="3" name="Arrow: Right 2">
            <a:extLst>
              <a:ext uri="{FF2B5EF4-FFF2-40B4-BE49-F238E27FC236}">
                <a16:creationId xmlns:a16="http://schemas.microsoft.com/office/drawing/2014/main" id="{328B7A1E-A9CE-428F-9280-3E3C98F1CC7B}"/>
              </a:ext>
            </a:extLst>
          </p:cNvPr>
          <p:cNvSpPr/>
          <p:nvPr/>
        </p:nvSpPr>
        <p:spPr>
          <a:xfrm>
            <a:off x="3367524" y="1882676"/>
            <a:ext cx="907036" cy="51913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B2BAA538-2736-4E9D-AB6C-DE968E13EB92}"/>
              </a:ext>
            </a:extLst>
          </p:cNvPr>
          <p:cNvSpPr txBox="1"/>
          <p:nvPr/>
        </p:nvSpPr>
        <p:spPr>
          <a:xfrm>
            <a:off x="4274560" y="1810045"/>
            <a:ext cx="1622643" cy="670055"/>
          </a:xfrm>
          <a:prstGeom prst="rect">
            <a:avLst/>
          </a:prstGeom>
          <a:solidFill>
            <a:schemeClr val="accent2">
              <a:lumMod val="40000"/>
              <a:lumOff val="60000"/>
            </a:schemeClr>
          </a:solidFill>
        </p:spPr>
        <p:txBody>
          <a:bodyPr wrap="square">
            <a:spAutoFit/>
          </a:bodyPr>
          <a:lstStyle/>
          <a:p>
            <a:r>
              <a:rPr lang="en-US" dirty="0"/>
              <a:t>HDFC Data Distribution</a:t>
            </a:r>
          </a:p>
        </p:txBody>
      </p:sp>
      <p:sp>
        <p:nvSpPr>
          <p:cNvPr id="6" name="Arrow: Right 5">
            <a:extLst>
              <a:ext uri="{FF2B5EF4-FFF2-40B4-BE49-F238E27FC236}">
                <a16:creationId xmlns:a16="http://schemas.microsoft.com/office/drawing/2014/main" id="{812E89C9-DF17-40E2-B96E-AB7589714801}"/>
              </a:ext>
            </a:extLst>
          </p:cNvPr>
          <p:cNvSpPr/>
          <p:nvPr/>
        </p:nvSpPr>
        <p:spPr>
          <a:xfrm>
            <a:off x="3367524" y="3843130"/>
            <a:ext cx="727395" cy="4108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18A2F7BB-C0F2-4EF8-839F-D7CFCB22F184}"/>
              </a:ext>
            </a:extLst>
          </p:cNvPr>
          <p:cNvSpPr txBox="1"/>
          <p:nvPr/>
        </p:nvSpPr>
        <p:spPr>
          <a:xfrm>
            <a:off x="4114060" y="3725373"/>
            <a:ext cx="1783144" cy="646331"/>
          </a:xfrm>
          <a:prstGeom prst="rect">
            <a:avLst/>
          </a:prstGeom>
          <a:solidFill>
            <a:schemeClr val="accent2">
              <a:lumMod val="40000"/>
              <a:lumOff val="60000"/>
            </a:schemeClr>
          </a:solidFill>
        </p:spPr>
        <p:txBody>
          <a:bodyPr wrap="square">
            <a:spAutoFit/>
          </a:bodyPr>
          <a:lstStyle/>
          <a:p>
            <a:r>
              <a:rPr lang="en-US" dirty="0"/>
              <a:t>KOTAK Data Distribution</a:t>
            </a:r>
          </a:p>
        </p:txBody>
      </p:sp>
      <p:sp>
        <p:nvSpPr>
          <p:cNvPr id="11" name="Arrow: Right 10">
            <a:extLst>
              <a:ext uri="{FF2B5EF4-FFF2-40B4-BE49-F238E27FC236}">
                <a16:creationId xmlns:a16="http://schemas.microsoft.com/office/drawing/2014/main" id="{4A7A8576-57C2-4218-9D20-1F35BCA374FA}"/>
              </a:ext>
            </a:extLst>
          </p:cNvPr>
          <p:cNvSpPr/>
          <p:nvPr/>
        </p:nvSpPr>
        <p:spPr>
          <a:xfrm>
            <a:off x="3367524" y="5327374"/>
            <a:ext cx="594870" cy="4108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42DE68AB-BBAE-415B-BC48-E23F063971DA}"/>
              </a:ext>
            </a:extLst>
          </p:cNvPr>
          <p:cNvSpPr txBox="1"/>
          <p:nvPr/>
        </p:nvSpPr>
        <p:spPr>
          <a:xfrm>
            <a:off x="3987445" y="5309224"/>
            <a:ext cx="1909758" cy="646331"/>
          </a:xfrm>
          <a:prstGeom prst="rect">
            <a:avLst/>
          </a:prstGeom>
          <a:solidFill>
            <a:schemeClr val="accent2">
              <a:lumMod val="40000"/>
              <a:lumOff val="60000"/>
            </a:schemeClr>
          </a:solidFill>
        </p:spPr>
        <p:txBody>
          <a:bodyPr wrap="square">
            <a:spAutoFit/>
          </a:bodyPr>
          <a:lstStyle/>
          <a:p>
            <a:r>
              <a:rPr lang="en-US" dirty="0"/>
              <a:t>SBI Data Distribution</a:t>
            </a:r>
          </a:p>
        </p:txBody>
      </p:sp>
    </p:spTree>
    <p:extLst>
      <p:ext uri="{BB962C8B-B14F-4D97-AF65-F5344CB8AC3E}">
        <p14:creationId xmlns:p14="http://schemas.microsoft.com/office/powerpoint/2010/main" val="10025619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407108"/>
            <a:ext cx="8382000" cy="670055"/>
          </a:xfrm>
        </p:spPr>
        <p:txBody>
          <a:bodyPr/>
          <a:lstStyle/>
          <a:p>
            <a:r>
              <a:rPr lang="en-US" dirty="0"/>
              <a:t>Modeling </a:t>
            </a:r>
          </a:p>
        </p:txBody>
      </p:sp>
      <p:sp>
        <p:nvSpPr>
          <p:cNvPr id="3" name="TextBox 2"/>
          <p:cNvSpPr txBox="1"/>
          <p:nvPr/>
        </p:nvSpPr>
        <p:spPr>
          <a:xfrm>
            <a:off x="5964072" y="1146411"/>
            <a:ext cx="592312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Roboto Slab"/>
                <a:ea typeface="+mn-ea"/>
                <a:cs typeface="+mn-cs"/>
              </a:rPr>
              <a:t>Modeling Techniques | Modeling Process | Model Building  </a:t>
            </a:r>
          </a:p>
        </p:txBody>
      </p:sp>
      <p:graphicFrame>
        <p:nvGraphicFramePr>
          <p:cNvPr id="4" name="Table 4">
            <a:extLst>
              <a:ext uri="{FF2B5EF4-FFF2-40B4-BE49-F238E27FC236}">
                <a16:creationId xmlns:a16="http://schemas.microsoft.com/office/drawing/2014/main" id="{6074E0B8-60C8-42EF-8AEA-CDD2C998EE8D}"/>
              </a:ext>
            </a:extLst>
          </p:cNvPr>
          <p:cNvGraphicFramePr>
            <a:graphicFrameLocks noGrp="1"/>
          </p:cNvGraphicFramePr>
          <p:nvPr>
            <p:extLst>
              <p:ext uri="{D42A27DB-BD31-4B8C-83A1-F6EECF244321}">
                <p14:modId xmlns:p14="http://schemas.microsoft.com/office/powerpoint/2010/main" val="683405217"/>
              </p:ext>
            </p:extLst>
          </p:nvPr>
        </p:nvGraphicFramePr>
        <p:xfrm>
          <a:off x="318052" y="1554213"/>
          <a:ext cx="11330609" cy="3342911"/>
        </p:xfrm>
        <a:graphic>
          <a:graphicData uri="http://schemas.openxmlformats.org/drawingml/2006/table">
            <a:tbl>
              <a:tblPr firstRow="1" bandRow="1">
                <a:tableStyleId>{5C22544A-7EE6-4342-B048-85BDC9FD1C3A}</a:tableStyleId>
              </a:tblPr>
              <a:tblGrid>
                <a:gridCol w="3002944">
                  <a:extLst>
                    <a:ext uri="{9D8B030D-6E8A-4147-A177-3AD203B41FA5}">
                      <a16:colId xmlns:a16="http://schemas.microsoft.com/office/drawing/2014/main" val="2200667034"/>
                    </a:ext>
                  </a:extLst>
                </a:gridCol>
                <a:gridCol w="8327665">
                  <a:extLst>
                    <a:ext uri="{9D8B030D-6E8A-4147-A177-3AD203B41FA5}">
                      <a16:colId xmlns:a16="http://schemas.microsoft.com/office/drawing/2014/main" val="1635359872"/>
                    </a:ext>
                  </a:extLst>
                </a:gridCol>
              </a:tblGrid>
              <a:tr h="37267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Modelling Strategies</a:t>
                      </a:r>
                    </a:p>
                  </a:txBody>
                  <a:tcPr/>
                </a:tc>
                <a:tc>
                  <a:txBody>
                    <a:bodyPr/>
                    <a:lstStyle/>
                    <a:p>
                      <a:r>
                        <a:rPr lang="en-US" dirty="0"/>
                        <a:t>Model Evaluation Rule</a:t>
                      </a:r>
                    </a:p>
                  </a:txBody>
                  <a:tcPr/>
                </a:tc>
                <a:extLst>
                  <a:ext uri="{0D108BD9-81ED-4DB2-BD59-A6C34878D82A}">
                    <a16:rowId xmlns:a16="http://schemas.microsoft.com/office/drawing/2014/main" val="3267914235"/>
                  </a:ext>
                </a:extLst>
              </a:tr>
              <a:tr h="12328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Direction Detection </a:t>
                      </a:r>
                      <a:r>
                        <a:rPr lang="en-IN" sz="1800" b="1" kern="1200" dirty="0">
                          <a:solidFill>
                            <a:schemeClr val="dk1"/>
                          </a:solidFill>
                          <a:effectLst/>
                          <a:latin typeface="+mn-lt"/>
                          <a:ea typeface="+mn-ea"/>
                          <a:cs typeface="+mn-cs"/>
                        </a:rPr>
                        <a:t>by 6,10,14 days consecutive closing prices split week on the week.</a:t>
                      </a:r>
                      <a:endParaRPr lang="en-US" sz="1800" dirty="0"/>
                    </a:p>
                  </a:txBody>
                  <a:tcPr/>
                </a:tc>
                <a:tc>
                  <a:txBody>
                    <a:bodyPr/>
                    <a:lstStyle/>
                    <a:p>
                      <a:pPr marL="342900" indent="-342900">
                        <a:buFont typeface="+mj-lt"/>
                        <a:buAutoNum type="arabicPeriod"/>
                      </a:pPr>
                      <a:r>
                        <a:rPr lang="en-IN" sz="1800" kern="1200" dirty="0">
                          <a:solidFill>
                            <a:schemeClr val="dk1"/>
                          </a:solidFill>
                          <a:effectLst/>
                          <a:latin typeface="+mn-lt"/>
                          <a:ea typeface="+mn-ea"/>
                          <a:cs typeface="+mn-cs"/>
                        </a:rPr>
                        <a:t>percentage change on closing price&gt;0.7%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00FFFF"/>
                          </a:highlight>
                          <a:latin typeface="+mn-lt"/>
                          <a:ea typeface="+mn-ea"/>
                          <a:cs typeface="+mn-cs"/>
                          <a:sym typeface="Wingdings" panose="05000000000000000000" pitchFamily="2" charset="2"/>
                        </a:rPr>
                        <a:t>Positive Trend</a:t>
                      </a:r>
                      <a:endParaRPr lang="en-IN" sz="1800" kern="1200" dirty="0">
                        <a:solidFill>
                          <a:schemeClr val="dk1"/>
                        </a:solidFill>
                        <a:effectLst/>
                        <a:highlight>
                          <a:srgbClr val="00FFFF"/>
                        </a:highlight>
                        <a:latin typeface="+mn-lt"/>
                        <a:ea typeface="+mn-ea"/>
                        <a:cs typeface="+mn-cs"/>
                      </a:endParaRPr>
                    </a:p>
                    <a:p>
                      <a:pPr marL="342900" indent="-342900">
                        <a:buFont typeface="+mj-lt"/>
                        <a:buAutoNum type="arabicPeriod"/>
                      </a:pPr>
                      <a:r>
                        <a:rPr lang="en-IN" sz="1800" kern="1200" dirty="0">
                          <a:solidFill>
                            <a:schemeClr val="dk1"/>
                          </a:solidFill>
                          <a:effectLst/>
                          <a:latin typeface="+mn-lt"/>
                          <a:ea typeface="+mn-ea"/>
                          <a:cs typeface="+mn-cs"/>
                        </a:rPr>
                        <a:t>percentage change on closing price&lt;-0.7%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FF0000"/>
                          </a:highlight>
                          <a:latin typeface="+mn-lt"/>
                          <a:ea typeface="+mn-ea"/>
                          <a:cs typeface="+mn-cs"/>
                          <a:sym typeface="Wingdings" panose="05000000000000000000" pitchFamily="2" charset="2"/>
                        </a:rPr>
                        <a:t>Negative Trend</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lang="en-IN" sz="1800" kern="1200" dirty="0">
                          <a:solidFill>
                            <a:schemeClr val="dk1"/>
                          </a:solidFill>
                          <a:effectLst/>
                          <a:latin typeface="+mn-lt"/>
                          <a:ea typeface="+mn-ea"/>
                          <a:cs typeface="+mn-cs"/>
                        </a:rPr>
                        <a:t>percentage change on closing price between 0.7 and  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C0C0C0"/>
                          </a:highlight>
                          <a:latin typeface="+mn-lt"/>
                          <a:ea typeface="+mn-ea"/>
                          <a:cs typeface="+mn-cs"/>
                          <a:sym typeface="Wingdings" panose="05000000000000000000" pitchFamily="2" charset="2"/>
                        </a:rPr>
                        <a:t>Neutral</a:t>
                      </a:r>
                      <a:endParaRPr lang="en-IN" sz="1800" kern="1200" dirty="0">
                        <a:solidFill>
                          <a:schemeClr val="dk1"/>
                        </a:solidFill>
                        <a:effectLst/>
                        <a:highlight>
                          <a:srgbClr val="C0C0C0"/>
                        </a:highlight>
                        <a:latin typeface="+mn-lt"/>
                        <a:ea typeface="+mn-ea"/>
                        <a:cs typeface="+mn-cs"/>
                      </a:endParaRPr>
                    </a:p>
                  </a:txBody>
                  <a:tcPr/>
                </a:tc>
                <a:extLst>
                  <a:ext uri="{0D108BD9-81ED-4DB2-BD59-A6C34878D82A}">
                    <a16:rowId xmlns:a16="http://schemas.microsoft.com/office/drawing/2014/main" val="2904623653"/>
                  </a:ext>
                </a:extLst>
              </a:tr>
              <a:tr h="16102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Go Long Direction Prediction performed separately using </a:t>
                      </a:r>
                      <a:r>
                        <a:rPr lang="en-US" b="1" dirty="0"/>
                        <a:t>Momentum, Trend, Volatility and Volume Indicators </a:t>
                      </a:r>
                      <a:endParaRPr lang="en-US" sz="1800" b="1" dirty="0"/>
                    </a:p>
                  </a:txBody>
                  <a:tcPr/>
                </a:tc>
                <a:tc>
                  <a:txBody>
                    <a:bodyPr/>
                    <a:lstStyle/>
                    <a:p>
                      <a:pPr marL="342900" indent="-342900">
                        <a:buFont typeface="+mj-lt"/>
                        <a:buAutoNum type="arabicPeriod"/>
                      </a:pPr>
                      <a:r>
                        <a:rPr lang="en-IN" sz="1800" kern="1200" dirty="0">
                          <a:solidFill>
                            <a:schemeClr val="dk1"/>
                          </a:solidFill>
                          <a:effectLst/>
                          <a:latin typeface="+mn-lt"/>
                          <a:ea typeface="+mn-ea"/>
                          <a:cs typeface="+mn-cs"/>
                        </a:rPr>
                        <a:t>percentage change on closing price&gt;0.5%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00FFFF"/>
                          </a:highlight>
                          <a:latin typeface="+mn-lt"/>
                          <a:ea typeface="+mn-ea"/>
                          <a:cs typeface="+mn-cs"/>
                          <a:sym typeface="Wingdings" panose="05000000000000000000" pitchFamily="2" charset="2"/>
                        </a:rPr>
                        <a:t>Positive Trend</a:t>
                      </a:r>
                      <a:endParaRPr lang="en-IN" sz="1800" kern="1200" dirty="0">
                        <a:solidFill>
                          <a:schemeClr val="dk1"/>
                        </a:solidFill>
                        <a:effectLst/>
                        <a:highlight>
                          <a:srgbClr val="00FFFF"/>
                        </a:highlight>
                        <a:latin typeface="+mn-lt"/>
                        <a:ea typeface="+mn-ea"/>
                        <a:cs typeface="+mn-cs"/>
                      </a:endParaRPr>
                    </a:p>
                    <a:p>
                      <a:pPr marL="342900" indent="-342900">
                        <a:buFont typeface="+mj-lt"/>
                        <a:buAutoNum type="arabicPeriod"/>
                      </a:pPr>
                      <a:r>
                        <a:rPr lang="en-IN" sz="1800" kern="1200" dirty="0">
                          <a:solidFill>
                            <a:schemeClr val="dk1"/>
                          </a:solidFill>
                          <a:effectLst/>
                          <a:latin typeface="+mn-lt"/>
                          <a:ea typeface="+mn-ea"/>
                          <a:cs typeface="+mn-cs"/>
                        </a:rPr>
                        <a:t>percentage change on closing price&lt;=0.5%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FF0000"/>
                          </a:highlight>
                          <a:latin typeface="+mn-lt"/>
                          <a:ea typeface="+mn-ea"/>
                          <a:cs typeface="+mn-cs"/>
                          <a:sym typeface="Wingdings" panose="05000000000000000000" pitchFamily="2" charset="2"/>
                        </a:rPr>
                        <a:t>Not Positive Trend</a:t>
                      </a:r>
                    </a:p>
                    <a:p>
                      <a:endParaRPr lang="en-US" dirty="0"/>
                    </a:p>
                  </a:txBody>
                  <a:tcPr/>
                </a:tc>
                <a:extLst>
                  <a:ext uri="{0D108BD9-81ED-4DB2-BD59-A6C34878D82A}">
                    <a16:rowId xmlns:a16="http://schemas.microsoft.com/office/drawing/2014/main" val="3461708392"/>
                  </a:ext>
                </a:extLst>
              </a:tr>
            </a:tbl>
          </a:graphicData>
        </a:graphic>
      </p:graphicFrame>
      <p:cxnSp>
        <p:nvCxnSpPr>
          <p:cNvPr id="9" name="Straight Connector 8">
            <a:extLst>
              <a:ext uri="{FF2B5EF4-FFF2-40B4-BE49-F238E27FC236}">
                <a16:creationId xmlns:a16="http://schemas.microsoft.com/office/drawing/2014/main" id="{5211ACEE-EB2C-49FD-BC83-9417BB3FAEEA}"/>
              </a:ext>
            </a:extLst>
          </p:cNvPr>
          <p:cNvCxnSpPr>
            <a:cxnSpLocks/>
          </p:cNvCxnSpPr>
          <p:nvPr/>
        </p:nvCxnSpPr>
        <p:spPr>
          <a:xfrm>
            <a:off x="2305878" y="4926654"/>
            <a:ext cx="0" cy="1501947"/>
          </a:xfrm>
          <a:prstGeom prst="line">
            <a:avLst/>
          </a:prstGeom>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AED8C15C-36D0-484A-9A6C-2AFA00E939D9}"/>
              </a:ext>
            </a:extLst>
          </p:cNvPr>
          <p:cNvSpPr txBox="1"/>
          <p:nvPr/>
        </p:nvSpPr>
        <p:spPr>
          <a:xfrm>
            <a:off x="318052" y="5072954"/>
            <a:ext cx="1749288" cy="1200329"/>
          </a:xfrm>
          <a:prstGeom prst="rect">
            <a:avLst/>
          </a:prstGeom>
          <a:solidFill>
            <a:schemeClr val="accent3">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Classification Models used:</a:t>
            </a:r>
          </a:p>
          <a:p>
            <a:endParaRPr lang="en-US" dirty="0">
              <a:solidFill>
                <a:prstClr val="black"/>
              </a:solidFill>
              <a:latin typeface="Roboto Slab"/>
            </a:endParaRPr>
          </a:p>
          <a:p>
            <a:endParaRPr lang="en-US" dirty="0">
              <a:solidFill>
                <a:prstClr val="black"/>
              </a:solidFill>
              <a:latin typeface="Roboto Slab"/>
            </a:endParaRPr>
          </a:p>
        </p:txBody>
      </p:sp>
      <p:sp>
        <p:nvSpPr>
          <p:cNvPr id="14" name="TextBox 13">
            <a:extLst>
              <a:ext uri="{FF2B5EF4-FFF2-40B4-BE49-F238E27FC236}">
                <a16:creationId xmlns:a16="http://schemas.microsoft.com/office/drawing/2014/main" id="{23F9A7C4-3501-421F-A7BD-A158DC9F70F9}"/>
              </a:ext>
            </a:extLst>
          </p:cNvPr>
          <p:cNvSpPr txBox="1"/>
          <p:nvPr/>
        </p:nvSpPr>
        <p:spPr>
          <a:xfrm>
            <a:off x="2373525" y="6010882"/>
            <a:ext cx="2668301"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K Nearest Neighbours</a:t>
            </a:r>
            <a:endParaRPr lang="en-US" dirty="0"/>
          </a:p>
        </p:txBody>
      </p:sp>
      <p:sp>
        <p:nvSpPr>
          <p:cNvPr id="15" name="TextBox 14">
            <a:extLst>
              <a:ext uri="{FF2B5EF4-FFF2-40B4-BE49-F238E27FC236}">
                <a16:creationId xmlns:a16="http://schemas.microsoft.com/office/drawing/2014/main" id="{187558C1-FDCD-4DD0-B2C8-5585E4B86B94}"/>
              </a:ext>
            </a:extLst>
          </p:cNvPr>
          <p:cNvSpPr txBox="1"/>
          <p:nvPr/>
        </p:nvSpPr>
        <p:spPr>
          <a:xfrm>
            <a:off x="5456398" y="6010882"/>
            <a:ext cx="1279204"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XG Boost</a:t>
            </a:r>
            <a:endParaRPr lang="en-US" dirty="0"/>
          </a:p>
        </p:txBody>
      </p:sp>
      <p:sp>
        <p:nvSpPr>
          <p:cNvPr id="21" name="TextBox 20">
            <a:extLst>
              <a:ext uri="{FF2B5EF4-FFF2-40B4-BE49-F238E27FC236}">
                <a16:creationId xmlns:a16="http://schemas.microsoft.com/office/drawing/2014/main" id="{B561B145-E630-4A41-B5FC-8D05E03C9AA2}"/>
              </a:ext>
            </a:extLst>
          </p:cNvPr>
          <p:cNvSpPr txBox="1"/>
          <p:nvPr/>
        </p:nvSpPr>
        <p:spPr>
          <a:xfrm>
            <a:off x="2373525" y="5010196"/>
            <a:ext cx="2569533"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Logistic Regression</a:t>
            </a:r>
            <a:endParaRPr lang="en-US" dirty="0"/>
          </a:p>
        </p:txBody>
      </p:sp>
      <p:sp>
        <p:nvSpPr>
          <p:cNvPr id="23" name="TextBox 22">
            <a:extLst>
              <a:ext uri="{FF2B5EF4-FFF2-40B4-BE49-F238E27FC236}">
                <a16:creationId xmlns:a16="http://schemas.microsoft.com/office/drawing/2014/main" id="{D468D51B-11DE-4983-96C8-488F34722E2D}"/>
              </a:ext>
            </a:extLst>
          </p:cNvPr>
          <p:cNvSpPr txBox="1"/>
          <p:nvPr/>
        </p:nvSpPr>
        <p:spPr>
          <a:xfrm>
            <a:off x="5270806" y="5016426"/>
            <a:ext cx="6324220"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Decision Tree using Grid SearchCV and Cross Validation </a:t>
            </a:r>
            <a:endParaRPr lang="en-US" dirty="0"/>
          </a:p>
        </p:txBody>
      </p:sp>
      <p:sp>
        <p:nvSpPr>
          <p:cNvPr id="24" name="TextBox 23">
            <a:extLst>
              <a:ext uri="{FF2B5EF4-FFF2-40B4-BE49-F238E27FC236}">
                <a16:creationId xmlns:a16="http://schemas.microsoft.com/office/drawing/2014/main" id="{02296D71-C9CD-486B-AAA4-F7270FFDB488}"/>
              </a:ext>
            </a:extLst>
          </p:cNvPr>
          <p:cNvSpPr txBox="1"/>
          <p:nvPr/>
        </p:nvSpPr>
        <p:spPr>
          <a:xfrm>
            <a:off x="2373525" y="5528478"/>
            <a:ext cx="7609865"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Random Forest using Randomized SearchCV and Cross Validation</a:t>
            </a:r>
            <a:endParaRPr lang="en-US" dirty="0"/>
          </a:p>
        </p:txBody>
      </p:sp>
    </p:spTree>
    <p:extLst>
      <p:ext uri="{BB962C8B-B14F-4D97-AF65-F5344CB8AC3E}">
        <p14:creationId xmlns:p14="http://schemas.microsoft.com/office/powerpoint/2010/main" val="35626534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lstStyle/>
          <a:p>
            <a:r>
              <a:rPr lang="en-US" dirty="0"/>
              <a:t>Model Evaluation using LR Classifier</a:t>
            </a:r>
          </a:p>
        </p:txBody>
      </p:sp>
      <p:graphicFrame>
        <p:nvGraphicFramePr>
          <p:cNvPr id="3" name="Table 3">
            <a:extLst>
              <a:ext uri="{FF2B5EF4-FFF2-40B4-BE49-F238E27FC236}">
                <a16:creationId xmlns:a16="http://schemas.microsoft.com/office/drawing/2014/main" id="{4CB985F9-99EB-4423-BA3C-40181D261C12}"/>
              </a:ext>
            </a:extLst>
          </p:cNvPr>
          <p:cNvGraphicFramePr>
            <a:graphicFrameLocks noGrp="1"/>
          </p:cNvGraphicFramePr>
          <p:nvPr>
            <p:extLst>
              <p:ext uri="{D42A27DB-BD31-4B8C-83A1-F6EECF244321}">
                <p14:modId xmlns:p14="http://schemas.microsoft.com/office/powerpoint/2010/main" val="506369762"/>
              </p:ext>
            </p:extLst>
          </p:nvPr>
        </p:nvGraphicFramePr>
        <p:xfrm>
          <a:off x="342346" y="1460518"/>
          <a:ext cx="8218558" cy="4548018"/>
        </p:xfrm>
        <a:graphic>
          <a:graphicData uri="http://schemas.openxmlformats.org/drawingml/2006/table">
            <a:tbl>
              <a:tblPr firstRow="1" bandRow="1">
                <a:tableStyleId>{5C22544A-7EE6-4342-B048-85BDC9FD1C3A}</a:tableStyleId>
              </a:tblPr>
              <a:tblGrid>
                <a:gridCol w="3145950">
                  <a:extLst>
                    <a:ext uri="{9D8B030D-6E8A-4147-A177-3AD203B41FA5}">
                      <a16:colId xmlns:a16="http://schemas.microsoft.com/office/drawing/2014/main" val="4219639610"/>
                    </a:ext>
                  </a:extLst>
                </a:gridCol>
                <a:gridCol w="1770008">
                  <a:extLst>
                    <a:ext uri="{9D8B030D-6E8A-4147-A177-3AD203B41FA5}">
                      <a16:colId xmlns:a16="http://schemas.microsoft.com/office/drawing/2014/main" val="1669447782"/>
                    </a:ext>
                  </a:extLst>
                </a:gridCol>
                <a:gridCol w="1633803">
                  <a:extLst>
                    <a:ext uri="{9D8B030D-6E8A-4147-A177-3AD203B41FA5}">
                      <a16:colId xmlns:a16="http://schemas.microsoft.com/office/drawing/2014/main" val="2157121228"/>
                    </a:ext>
                  </a:extLst>
                </a:gridCol>
                <a:gridCol w="1668797">
                  <a:extLst>
                    <a:ext uri="{9D8B030D-6E8A-4147-A177-3AD203B41FA5}">
                      <a16:colId xmlns:a16="http://schemas.microsoft.com/office/drawing/2014/main" val="2436946099"/>
                    </a:ext>
                  </a:extLst>
                </a:gridCol>
              </a:tblGrid>
              <a:tr h="358427">
                <a:tc>
                  <a:txBody>
                    <a:bodyPr/>
                    <a:lstStyle/>
                    <a:p>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val="3870858729"/>
                  </a:ext>
                </a:extLst>
              </a:tr>
              <a:tr h="897751">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dirty="0"/>
                        <a:t>precision-0.35</a:t>
                      </a:r>
                    </a:p>
                    <a:p>
                      <a:r>
                        <a:rPr lang="en-US" sz="1600" dirty="0"/>
                        <a:t>recall-0.60</a:t>
                      </a:r>
                    </a:p>
                    <a:p>
                      <a:r>
                        <a:rPr lang="en-US" sz="1600" dirty="0"/>
                        <a:t>accuracy-0.35</a:t>
                      </a:r>
                    </a:p>
                  </a:txBody>
                  <a:tcPr/>
                </a:tc>
                <a:tc>
                  <a:txBody>
                    <a:bodyPr/>
                    <a:lstStyle/>
                    <a:p>
                      <a:r>
                        <a:rPr lang="en-US" sz="1600" dirty="0"/>
                        <a:t>Precision-0.37</a:t>
                      </a:r>
                    </a:p>
                    <a:p>
                      <a:r>
                        <a:rPr lang="en-US" sz="1600" dirty="0"/>
                        <a:t>recall-0.74</a:t>
                      </a:r>
                    </a:p>
                    <a:p>
                      <a:r>
                        <a:rPr lang="en-US" sz="1600" dirty="0"/>
                        <a:t>accuracy-0.36</a:t>
                      </a:r>
                    </a:p>
                  </a:txBody>
                  <a:tcPr/>
                </a:tc>
                <a:tc>
                  <a:txBody>
                    <a:bodyPr/>
                    <a:lstStyle/>
                    <a:p>
                      <a:r>
                        <a:rPr lang="en-US" sz="1600" dirty="0"/>
                        <a:t>Precision-0.36</a:t>
                      </a:r>
                    </a:p>
                    <a:p>
                      <a:r>
                        <a:rPr lang="en-US" sz="1600" dirty="0"/>
                        <a:t>recall-1.00</a:t>
                      </a:r>
                    </a:p>
                    <a:p>
                      <a:r>
                        <a:rPr lang="en-US" sz="1600" dirty="0"/>
                        <a:t>accuracy-0.36</a:t>
                      </a:r>
                    </a:p>
                  </a:txBody>
                  <a:tcPr/>
                </a:tc>
                <a:extLst>
                  <a:ext uri="{0D108BD9-81ED-4DB2-BD59-A6C34878D82A}">
                    <a16:rowId xmlns:a16="http://schemas.microsoft.com/office/drawing/2014/main"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 </a:t>
                      </a:r>
                      <a:endParaRPr lang="en-US" sz="1600" b="0" dirty="0"/>
                    </a:p>
                  </a:txBody>
                  <a:tcPr/>
                </a:tc>
                <a:tc>
                  <a:txBody>
                    <a:bodyPr/>
                    <a:lstStyle/>
                    <a:p>
                      <a:r>
                        <a:rPr lang="en-US" sz="1600" b="1" dirty="0"/>
                        <a:t>precision-0.98</a:t>
                      </a:r>
                    </a:p>
                    <a:p>
                      <a:r>
                        <a:rPr lang="en-US" sz="1600" b="1" dirty="0"/>
                        <a:t>recall-0.83</a:t>
                      </a:r>
                    </a:p>
                    <a:p>
                      <a:r>
                        <a:rPr lang="en-US" sz="1600" b="1" dirty="0"/>
                        <a:t>accuracy-0.92</a:t>
                      </a:r>
                    </a:p>
                  </a:txBody>
                  <a:tcPr/>
                </a:tc>
                <a:tc>
                  <a:txBody>
                    <a:bodyPr/>
                    <a:lstStyle/>
                    <a:p>
                      <a:r>
                        <a:rPr lang="en-US" sz="1600" b="1" dirty="0"/>
                        <a:t>precision-0.99</a:t>
                      </a:r>
                    </a:p>
                    <a:p>
                      <a:r>
                        <a:rPr lang="en-US" sz="1600" b="1" dirty="0"/>
                        <a:t>recall-0.93</a:t>
                      </a:r>
                    </a:p>
                    <a:p>
                      <a:r>
                        <a:rPr lang="en-US" sz="1600" b="1" dirty="0"/>
                        <a:t>accuracy-0.97</a:t>
                      </a:r>
                    </a:p>
                  </a:txBody>
                  <a:tcPr/>
                </a:tc>
                <a:tc>
                  <a:txBody>
                    <a:bodyPr/>
                    <a:lstStyle/>
                    <a:p>
                      <a:r>
                        <a:rPr lang="en-US" sz="1600" b="1" dirty="0"/>
                        <a:t>precision-0.92</a:t>
                      </a:r>
                    </a:p>
                    <a:p>
                      <a:r>
                        <a:rPr lang="en-US" sz="1600" b="1" dirty="0"/>
                        <a:t>recall-0.80</a:t>
                      </a:r>
                    </a:p>
                    <a:p>
                      <a:r>
                        <a:rPr lang="en-US" sz="1600" b="1" dirty="0"/>
                        <a:t>accuracy-0.90</a:t>
                      </a:r>
                    </a:p>
                  </a:txBody>
                  <a:tcPr/>
                </a:tc>
                <a:extLst>
                  <a:ext uri="{0D108BD9-81ED-4DB2-BD59-A6C34878D82A}">
                    <a16:rowId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precision-0.71</a:t>
                      </a:r>
                    </a:p>
                    <a:p>
                      <a:r>
                        <a:rPr lang="en-US" sz="1600" dirty="0"/>
                        <a:t>recall-0.63</a:t>
                      </a:r>
                    </a:p>
                    <a:p>
                      <a:r>
                        <a:rPr lang="en-US" sz="1600" dirty="0"/>
                        <a:t>Accuracy-0.76</a:t>
                      </a:r>
                    </a:p>
                  </a:txBody>
                  <a:tcPr/>
                </a:tc>
                <a:tc>
                  <a:txBody>
                    <a:bodyPr/>
                    <a:lstStyle/>
                    <a:p>
                      <a:r>
                        <a:rPr lang="en-US" sz="1600" dirty="0"/>
                        <a:t>precision-0.73</a:t>
                      </a:r>
                    </a:p>
                    <a:p>
                      <a:r>
                        <a:rPr lang="en-US" sz="1600" dirty="0"/>
                        <a:t>recall-0.61</a:t>
                      </a:r>
                    </a:p>
                    <a:p>
                      <a:r>
                        <a:rPr lang="en-US" sz="1600" dirty="0"/>
                        <a:t>accuracy-0.75</a:t>
                      </a:r>
                    </a:p>
                  </a:txBody>
                  <a:tcPr/>
                </a:tc>
                <a:tc>
                  <a:txBody>
                    <a:bodyPr/>
                    <a:lstStyle/>
                    <a:p>
                      <a:r>
                        <a:rPr lang="en-US" sz="1600" dirty="0"/>
                        <a:t>precision-0.69</a:t>
                      </a:r>
                    </a:p>
                    <a:p>
                      <a:r>
                        <a:rPr lang="en-US" sz="1600" dirty="0"/>
                        <a:t>recall-0.62</a:t>
                      </a:r>
                    </a:p>
                    <a:p>
                      <a:r>
                        <a:rPr lang="en-US" sz="1600" dirty="0"/>
                        <a:t>accuracy-0.74</a:t>
                      </a:r>
                    </a:p>
                  </a:txBody>
                  <a:tcPr/>
                </a:tc>
                <a:extLst>
                  <a:ext uri="{0D108BD9-81ED-4DB2-BD59-A6C34878D82A}">
                    <a16:rowId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precision-0.83</a:t>
                      </a:r>
                    </a:p>
                    <a:p>
                      <a:r>
                        <a:rPr lang="en-US" sz="1600" dirty="0"/>
                        <a:t>recall-0.59</a:t>
                      </a:r>
                    </a:p>
                    <a:p>
                      <a:r>
                        <a:rPr lang="en-US" sz="1600" dirty="0"/>
                        <a:t>Accuracy-0.80</a:t>
                      </a:r>
                    </a:p>
                  </a:txBody>
                  <a:tcPr/>
                </a:tc>
                <a:tc>
                  <a:txBody>
                    <a:bodyPr/>
                    <a:lstStyle/>
                    <a:p>
                      <a:r>
                        <a:rPr lang="en-US" sz="1600" dirty="0"/>
                        <a:t>precision-0.76</a:t>
                      </a:r>
                    </a:p>
                    <a:p>
                      <a:r>
                        <a:rPr lang="en-US" sz="1600" dirty="0"/>
                        <a:t>recall-0.48</a:t>
                      </a:r>
                    </a:p>
                    <a:p>
                      <a:r>
                        <a:rPr lang="en-US" sz="1600" dirty="0"/>
                        <a:t>accuracy-0.72</a:t>
                      </a:r>
                    </a:p>
                  </a:txBody>
                  <a:tcPr/>
                </a:tc>
                <a:tc>
                  <a:txBody>
                    <a:bodyPr/>
                    <a:lstStyle/>
                    <a:p>
                      <a:r>
                        <a:rPr lang="en-US" sz="1600" dirty="0"/>
                        <a:t>precision-0.78</a:t>
                      </a:r>
                    </a:p>
                    <a:p>
                      <a:r>
                        <a:rPr lang="en-US" sz="1600" dirty="0"/>
                        <a:t>recall-0.49</a:t>
                      </a:r>
                    </a:p>
                    <a:p>
                      <a:r>
                        <a:rPr lang="en-US" sz="1600" dirty="0"/>
                        <a:t>accuracy-0.74</a:t>
                      </a:r>
                    </a:p>
                  </a:txBody>
                  <a:tcPr/>
                </a:tc>
                <a:extLst>
                  <a:ext uri="{0D108BD9-81ED-4DB2-BD59-A6C34878D82A}">
                    <a16:rowId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precision-0.93</a:t>
                      </a:r>
                    </a:p>
                    <a:p>
                      <a:r>
                        <a:rPr lang="en-US" sz="1600" dirty="0"/>
                        <a:t>recall-0.47</a:t>
                      </a:r>
                    </a:p>
                    <a:p>
                      <a:r>
                        <a:rPr lang="en-US" sz="1600" dirty="0"/>
                        <a:t>Accuracy-0.77</a:t>
                      </a:r>
                    </a:p>
                  </a:txBody>
                  <a:tcPr/>
                </a:tc>
                <a:tc>
                  <a:txBody>
                    <a:bodyPr/>
                    <a:lstStyle/>
                    <a:p>
                      <a:r>
                        <a:rPr lang="en-US" sz="1600" dirty="0"/>
                        <a:t>precision-0.90</a:t>
                      </a:r>
                    </a:p>
                    <a:p>
                      <a:r>
                        <a:rPr lang="en-US" sz="1600" dirty="0"/>
                        <a:t>recall-0.40</a:t>
                      </a:r>
                    </a:p>
                    <a:p>
                      <a:r>
                        <a:rPr lang="en-US" sz="1600" dirty="0"/>
                        <a:t>accuracy-0.74</a:t>
                      </a:r>
                    </a:p>
                  </a:txBody>
                  <a:tcPr/>
                </a:tc>
                <a:tc>
                  <a:txBody>
                    <a:bodyPr/>
                    <a:lstStyle/>
                    <a:p>
                      <a:r>
                        <a:rPr lang="en-US" sz="1600" dirty="0"/>
                        <a:t>precision-0.81</a:t>
                      </a:r>
                    </a:p>
                    <a:p>
                      <a:r>
                        <a:rPr lang="en-US" sz="1600" dirty="0"/>
                        <a:t>recall-0.30</a:t>
                      </a:r>
                    </a:p>
                    <a:p>
                      <a:r>
                        <a:rPr lang="en-US" sz="1600" dirty="0"/>
                        <a:t>accuracy-0.70</a:t>
                      </a:r>
                    </a:p>
                  </a:txBody>
                  <a:tcPr/>
                </a:tc>
                <a:extLst>
                  <a:ext uri="{0D108BD9-81ED-4DB2-BD59-A6C34878D82A}">
                    <a16:rowId xmlns:a16="http://schemas.microsoft.com/office/drawing/2014/main" val="1608354669"/>
                  </a:ext>
                </a:extLst>
              </a:tr>
            </a:tbl>
          </a:graphicData>
        </a:graphic>
      </p:graphicFrame>
      <p:sp>
        <p:nvSpPr>
          <p:cNvPr id="4" name="Arrow: Right 3">
            <a:extLst>
              <a:ext uri="{FF2B5EF4-FFF2-40B4-BE49-F238E27FC236}">
                <a16:creationId xmlns:a16="http://schemas.microsoft.com/office/drawing/2014/main" id="{78A46D76-3390-4F95-BB3D-A26E9BFB4E8C}"/>
              </a:ext>
            </a:extLst>
          </p:cNvPr>
          <p:cNvSpPr/>
          <p:nvPr/>
        </p:nvSpPr>
        <p:spPr>
          <a:xfrm>
            <a:off x="8560904" y="3082413"/>
            <a:ext cx="701083" cy="3465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D22A9A2-990C-4CB2-98BE-EC849ADC3885}"/>
              </a:ext>
            </a:extLst>
          </p:cNvPr>
          <p:cNvSpPr txBox="1"/>
          <p:nvPr/>
        </p:nvSpPr>
        <p:spPr>
          <a:xfrm>
            <a:off x="9630697" y="2094271"/>
            <a:ext cx="1578077" cy="2523768"/>
          </a:xfrm>
          <a:prstGeom prst="rect">
            <a:avLst/>
          </a:prstGeom>
          <a:solidFill>
            <a:schemeClr val="accent2">
              <a:lumMod val="40000"/>
              <a:lumOff val="60000"/>
            </a:schemeClr>
          </a:solidFill>
        </p:spPr>
        <p:txBody>
          <a:bodyPr wrap="square">
            <a:spAutoFit/>
          </a:bodyPr>
          <a:lstStyle/>
          <a:p>
            <a:r>
              <a:rPr lang="en-US" sz="2000" b="1" dirty="0"/>
              <a:t>Highest precision, recall and accuracy in direction prediction. </a:t>
            </a:r>
          </a:p>
          <a:p>
            <a:endParaRPr lang="en-US" dirty="0"/>
          </a:p>
        </p:txBody>
      </p:sp>
    </p:spTree>
    <p:extLst>
      <p:ext uri="{BB962C8B-B14F-4D97-AF65-F5344CB8AC3E}">
        <p14:creationId xmlns:p14="http://schemas.microsoft.com/office/powerpoint/2010/main" val="16513078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noAutofit/>
          </a:bodyPr>
          <a:lstStyle/>
          <a:p>
            <a:pPr algn="l"/>
            <a:r>
              <a:rPr lang="en-US" dirty="0"/>
              <a:t>Model Evaluation using RF Classifier</a:t>
            </a:r>
          </a:p>
        </p:txBody>
      </p:sp>
      <p:graphicFrame>
        <p:nvGraphicFramePr>
          <p:cNvPr id="3" name="Table 3">
            <a:extLst>
              <a:ext uri="{FF2B5EF4-FFF2-40B4-BE49-F238E27FC236}">
                <a16:creationId xmlns:a16="http://schemas.microsoft.com/office/drawing/2014/main" id="{4CB985F9-99EB-4423-BA3C-40181D261C12}"/>
              </a:ext>
            </a:extLst>
          </p:cNvPr>
          <p:cNvGraphicFramePr>
            <a:graphicFrameLocks noGrp="1"/>
          </p:cNvGraphicFramePr>
          <p:nvPr>
            <p:extLst>
              <p:ext uri="{D42A27DB-BD31-4B8C-83A1-F6EECF244321}">
                <p14:modId xmlns:p14="http://schemas.microsoft.com/office/powerpoint/2010/main" val="15862873"/>
              </p:ext>
            </p:extLst>
          </p:nvPr>
        </p:nvGraphicFramePr>
        <p:xfrm>
          <a:off x="339213" y="1460518"/>
          <a:ext cx="8221691" cy="4530277"/>
        </p:xfrm>
        <a:graphic>
          <a:graphicData uri="http://schemas.openxmlformats.org/drawingml/2006/table">
            <a:tbl>
              <a:tblPr firstRow="1" bandRow="1">
                <a:tableStyleId>{5C22544A-7EE6-4342-B048-85BDC9FD1C3A}</a:tableStyleId>
              </a:tblPr>
              <a:tblGrid>
                <a:gridCol w="3149083">
                  <a:extLst>
                    <a:ext uri="{9D8B030D-6E8A-4147-A177-3AD203B41FA5}">
                      <a16:colId xmlns:a16="http://schemas.microsoft.com/office/drawing/2014/main" val="4219639610"/>
                    </a:ext>
                  </a:extLst>
                </a:gridCol>
                <a:gridCol w="1770008">
                  <a:extLst>
                    <a:ext uri="{9D8B030D-6E8A-4147-A177-3AD203B41FA5}">
                      <a16:colId xmlns:a16="http://schemas.microsoft.com/office/drawing/2014/main" val="1669447782"/>
                    </a:ext>
                  </a:extLst>
                </a:gridCol>
                <a:gridCol w="1633803">
                  <a:extLst>
                    <a:ext uri="{9D8B030D-6E8A-4147-A177-3AD203B41FA5}">
                      <a16:colId xmlns:a16="http://schemas.microsoft.com/office/drawing/2014/main" val="2157121228"/>
                    </a:ext>
                  </a:extLst>
                </a:gridCol>
                <a:gridCol w="1668797">
                  <a:extLst>
                    <a:ext uri="{9D8B030D-6E8A-4147-A177-3AD203B41FA5}">
                      <a16:colId xmlns:a16="http://schemas.microsoft.com/office/drawing/2014/main" val="2436946099"/>
                    </a:ext>
                  </a:extLst>
                </a:gridCol>
              </a:tblGrid>
              <a:tr h="3584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val="3870858729"/>
                  </a:ext>
                </a:extLst>
              </a:tr>
              <a:tr h="880010">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b="1" dirty="0"/>
                        <a:t>precision-0.85</a:t>
                      </a:r>
                    </a:p>
                    <a:p>
                      <a:r>
                        <a:rPr lang="en-US" sz="1600" b="1" dirty="0"/>
                        <a:t>recall-0.89</a:t>
                      </a:r>
                    </a:p>
                    <a:p>
                      <a:r>
                        <a:rPr lang="en-US" sz="1600" b="1" dirty="0"/>
                        <a:t>accuracy-0.87</a:t>
                      </a:r>
                    </a:p>
                  </a:txBody>
                  <a:tcPr/>
                </a:tc>
                <a:tc>
                  <a:txBody>
                    <a:bodyPr/>
                    <a:lstStyle/>
                    <a:p>
                      <a:r>
                        <a:rPr lang="en-US" sz="1600" b="1" dirty="0"/>
                        <a:t>Precision-0.71</a:t>
                      </a:r>
                    </a:p>
                    <a:p>
                      <a:r>
                        <a:rPr lang="en-US" sz="1600" b="1" dirty="0"/>
                        <a:t>recall-0.79</a:t>
                      </a:r>
                    </a:p>
                    <a:p>
                      <a:r>
                        <a:rPr lang="en-US" sz="1600" b="1" dirty="0"/>
                        <a:t>accuracy-0.74</a:t>
                      </a:r>
                    </a:p>
                  </a:txBody>
                  <a:tcPr/>
                </a:tc>
                <a:tc>
                  <a:txBody>
                    <a:bodyPr/>
                    <a:lstStyle/>
                    <a:p>
                      <a:r>
                        <a:rPr lang="en-US" sz="1600" b="1" dirty="0"/>
                        <a:t>Precision-0.83</a:t>
                      </a:r>
                    </a:p>
                    <a:p>
                      <a:r>
                        <a:rPr lang="en-US" sz="1600" b="1" dirty="0"/>
                        <a:t>recall-0.88</a:t>
                      </a:r>
                    </a:p>
                    <a:p>
                      <a:r>
                        <a:rPr lang="en-US" sz="1600" b="1" dirty="0"/>
                        <a:t>accuracy-0.85</a:t>
                      </a:r>
                    </a:p>
                  </a:txBody>
                  <a:tcPr/>
                </a:tc>
                <a:extLst>
                  <a:ext uri="{0D108BD9-81ED-4DB2-BD59-A6C34878D82A}">
                    <a16:rowId xmlns:a16="http://schemas.microsoft.com/office/drawing/2014/main"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 </a:t>
                      </a:r>
                      <a:endParaRPr lang="en-US" sz="1600" b="0" dirty="0"/>
                    </a:p>
                  </a:txBody>
                  <a:tcPr/>
                </a:tc>
                <a:tc>
                  <a:txBody>
                    <a:bodyPr/>
                    <a:lstStyle/>
                    <a:p>
                      <a:r>
                        <a:rPr lang="en-US" sz="1600" b="1" dirty="0"/>
                        <a:t>precision-0.93</a:t>
                      </a:r>
                    </a:p>
                    <a:p>
                      <a:r>
                        <a:rPr lang="en-US" sz="1600" b="1" dirty="0"/>
                        <a:t>recall-0.69</a:t>
                      </a:r>
                    </a:p>
                    <a:p>
                      <a:r>
                        <a:rPr lang="en-US" sz="1600" b="1" dirty="0"/>
                        <a:t>accuracy-0.85</a:t>
                      </a:r>
                    </a:p>
                  </a:txBody>
                  <a:tcPr/>
                </a:tc>
                <a:tc>
                  <a:txBody>
                    <a:bodyPr/>
                    <a:lstStyle/>
                    <a:p>
                      <a:r>
                        <a:rPr lang="en-US" sz="1600" b="1" dirty="0"/>
                        <a:t>precision-0.92</a:t>
                      </a:r>
                    </a:p>
                    <a:p>
                      <a:r>
                        <a:rPr lang="en-US" sz="1600" b="1" dirty="0"/>
                        <a:t>recall-0.79</a:t>
                      </a:r>
                    </a:p>
                    <a:p>
                      <a:r>
                        <a:rPr lang="en-US" sz="1600" b="1" dirty="0"/>
                        <a:t>accuracy-0.89</a:t>
                      </a:r>
                    </a:p>
                  </a:txBody>
                  <a:tcPr/>
                </a:tc>
                <a:tc>
                  <a:txBody>
                    <a:bodyPr/>
                    <a:lstStyle/>
                    <a:p>
                      <a:r>
                        <a:rPr lang="en-US" sz="1600" b="1" dirty="0"/>
                        <a:t>precision-0.90</a:t>
                      </a:r>
                    </a:p>
                    <a:p>
                      <a:r>
                        <a:rPr lang="en-US" sz="1600" b="1" dirty="0"/>
                        <a:t>recall-0.73</a:t>
                      </a:r>
                    </a:p>
                    <a:p>
                      <a:r>
                        <a:rPr lang="en-US" sz="1600" b="1" dirty="0"/>
                        <a:t>accuracy-0.86</a:t>
                      </a:r>
                    </a:p>
                  </a:txBody>
                  <a:tcPr/>
                </a:tc>
                <a:extLst>
                  <a:ext uri="{0D108BD9-81ED-4DB2-BD59-A6C34878D82A}">
                    <a16:rowId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precision-0.76</a:t>
                      </a:r>
                    </a:p>
                    <a:p>
                      <a:r>
                        <a:rPr lang="en-US" sz="1600" dirty="0"/>
                        <a:t>recall-0.51</a:t>
                      </a:r>
                    </a:p>
                    <a:p>
                      <a:r>
                        <a:rPr lang="en-US" sz="1600" dirty="0"/>
                        <a:t>Accuracy-0.75</a:t>
                      </a:r>
                    </a:p>
                  </a:txBody>
                  <a:tcPr/>
                </a:tc>
                <a:tc>
                  <a:txBody>
                    <a:bodyPr/>
                    <a:lstStyle/>
                    <a:p>
                      <a:r>
                        <a:rPr lang="en-US" sz="1600" dirty="0"/>
                        <a:t>precision-0.78</a:t>
                      </a:r>
                    </a:p>
                    <a:p>
                      <a:r>
                        <a:rPr lang="en-US" sz="1600" dirty="0"/>
                        <a:t>recall-0.50</a:t>
                      </a:r>
                    </a:p>
                    <a:p>
                      <a:r>
                        <a:rPr lang="en-US" sz="1600" dirty="0"/>
                        <a:t>accuracy-0.75</a:t>
                      </a:r>
                    </a:p>
                  </a:txBody>
                  <a:tcPr/>
                </a:tc>
                <a:tc>
                  <a:txBody>
                    <a:bodyPr/>
                    <a:lstStyle/>
                    <a:p>
                      <a:r>
                        <a:rPr lang="en-US" sz="1600" dirty="0"/>
                        <a:t>precision-0.72</a:t>
                      </a:r>
                    </a:p>
                    <a:p>
                      <a:r>
                        <a:rPr lang="en-US" sz="1600" dirty="0"/>
                        <a:t>recall-0.55</a:t>
                      </a:r>
                    </a:p>
                    <a:p>
                      <a:r>
                        <a:rPr lang="en-US" sz="1600" dirty="0"/>
                        <a:t>accuracy-0.74</a:t>
                      </a:r>
                    </a:p>
                  </a:txBody>
                  <a:tcPr/>
                </a:tc>
                <a:extLst>
                  <a:ext uri="{0D108BD9-81ED-4DB2-BD59-A6C34878D82A}">
                    <a16:rowId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precision-0.87</a:t>
                      </a:r>
                    </a:p>
                    <a:p>
                      <a:r>
                        <a:rPr lang="en-US" sz="1600" dirty="0"/>
                        <a:t>recall-0.56</a:t>
                      </a:r>
                    </a:p>
                    <a:p>
                      <a:r>
                        <a:rPr lang="en-US" sz="1600" dirty="0"/>
                        <a:t>Accuracy-0.80</a:t>
                      </a:r>
                    </a:p>
                  </a:txBody>
                  <a:tcPr/>
                </a:tc>
                <a:tc>
                  <a:txBody>
                    <a:bodyPr/>
                    <a:lstStyle/>
                    <a:p>
                      <a:r>
                        <a:rPr lang="en-US" sz="1600" dirty="0"/>
                        <a:t>precision-0.85</a:t>
                      </a:r>
                    </a:p>
                    <a:p>
                      <a:r>
                        <a:rPr lang="en-US" sz="1600" dirty="0"/>
                        <a:t>recall-0.44</a:t>
                      </a:r>
                    </a:p>
                    <a:p>
                      <a:r>
                        <a:rPr lang="en-US" sz="1600" dirty="0"/>
                        <a:t>accuracy-0.74</a:t>
                      </a:r>
                    </a:p>
                  </a:txBody>
                  <a:tcPr/>
                </a:tc>
                <a:tc>
                  <a:txBody>
                    <a:bodyPr/>
                    <a:lstStyle/>
                    <a:p>
                      <a:r>
                        <a:rPr lang="en-US" sz="1600" dirty="0"/>
                        <a:t>precision-0.83</a:t>
                      </a:r>
                    </a:p>
                    <a:p>
                      <a:r>
                        <a:rPr lang="en-US" sz="1600" dirty="0"/>
                        <a:t>recall-0.57</a:t>
                      </a:r>
                    </a:p>
                    <a:p>
                      <a:r>
                        <a:rPr lang="en-US" sz="1600" dirty="0"/>
                        <a:t>accuracy-0.78</a:t>
                      </a:r>
                    </a:p>
                  </a:txBody>
                  <a:tcPr/>
                </a:tc>
                <a:extLst>
                  <a:ext uri="{0D108BD9-81ED-4DB2-BD59-A6C34878D82A}">
                    <a16:rowId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precision-0.92</a:t>
                      </a:r>
                    </a:p>
                    <a:p>
                      <a:r>
                        <a:rPr lang="en-US" sz="1600" dirty="0"/>
                        <a:t>recall-0.53</a:t>
                      </a:r>
                    </a:p>
                    <a:p>
                      <a:r>
                        <a:rPr lang="en-US" sz="1600" dirty="0"/>
                        <a:t>Accuracy-0.79</a:t>
                      </a:r>
                    </a:p>
                  </a:txBody>
                  <a:tcPr/>
                </a:tc>
                <a:tc>
                  <a:txBody>
                    <a:bodyPr/>
                    <a:lstStyle/>
                    <a:p>
                      <a:r>
                        <a:rPr lang="en-US" sz="1600" dirty="0"/>
                        <a:t>precision-0.89</a:t>
                      </a:r>
                    </a:p>
                    <a:p>
                      <a:r>
                        <a:rPr lang="en-US" sz="1600" dirty="0"/>
                        <a:t>recall-0.50</a:t>
                      </a:r>
                    </a:p>
                    <a:p>
                      <a:r>
                        <a:rPr lang="en-US" sz="1600" dirty="0"/>
                        <a:t>accuracy-0.78</a:t>
                      </a:r>
                    </a:p>
                  </a:txBody>
                  <a:tcPr/>
                </a:tc>
                <a:tc>
                  <a:txBody>
                    <a:bodyPr/>
                    <a:lstStyle/>
                    <a:p>
                      <a:r>
                        <a:rPr lang="en-US" sz="1600" dirty="0"/>
                        <a:t>precision-0.83</a:t>
                      </a:r>
                    </a:p>
                    <a:p>
                      <a:r>
                        <a:rPr lang="en-US" sz="1600" dirty="0"/>
                        <a:t>recall-0.61</a:t>
                      </a:r>
                    </a:p>
                    <a:p>
                      <a:r>
                        <a:rPr lang="en-US" sz="1600" dirty="0"/>
                        <a:t>accuracy-0.80</a:t>
                      </a:r>
                    </a:p>
                  </a:txBody>
                  <a:tcPr/>
                </a:tc>
                <a:extLst>
                  <a:ext uri="{0D108BD9-81ED-4DB2-BD59-A6C34878D82A}">
                    <a16:rowId xmlns:a16="http://schemas.microsoft.com/office/drawing/2014/main" val="1608354669"/>
                  </a:ext>
                </a:extLst>
              </a:tr>
            </a:tbl>
          </a:graphicData>
        </a:graphic>
      </p:graphicFrame>
      <p:sp>
        <p:nvSpPr>
          <p:cNvPr id="4" name="Arrow: Right 3">
            <a:extLst>
              <a:ext uri="{FF2B5EF4-FFF2-40B4-BE49-F238E27FC236}">
                <a16:creationId xmlns:a16="http://schemas.microsoft.com/office/drawing/2014/main" id="{5EE1ADE0-0B13-49E5-B55F-6ACDC94AE5BD}"/>
              </a:ext>
            </a:extLst>
          </p:cNvPr>
          <p:cNvSpPr/>
          <p:nvPr/>
        </p:nvSpPr>
        <p:spPr>
          <a:xfrm>
            <a:off x="8560904" y="2153265"/>
            <a:ext cx="656838"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Right 4">
            <a:extLst>
              <a:ext uri="{FF2B5EF4-FFF2-40B4-BE49-F238E27FC236}">
                <a16:creationId xmlns:a16="http://schemas.microsoft.com/office/drawing/2014/main" id="{2A4264B7-BEFC-4D1F-9032-B0864E686461}"/>
              </a:ext>
            </a:extLst>
          </p:cNvPr>
          <p:cNvSpPr/>
          <p:nvPr/>
        </p:nvSpPr>
        <p:spPr>
          <a:xfrm>
            <a:off x="8560905" y="3170476"/>
            <a:ext cx="656838"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325981B-97C5-4D89-AA7E-4699E60A4C60}"/>
              </a:ext>
            </a:extLst>
          </p:cNvPr>
          <p:cNvSpPr txBox="1"/>
          <p:nvPr/>
        </p:nvSpPr>
        <p:spPr>
          <a:xfrm>
            <a:off x="9220075" y="1751796"/>
            <a:ext cx="2632712" cy="928979"/>
          </a:xfrm>
          <a:prstGeom prst="rect">
            <a:avLst/>
          </a:prstGeom>
          <a:solidFill>
            <a:schemeClr val="accent2">
              <a:lumMod val="40000"/>
              <a:lumOff val="60000"/>
            </a:schemeClr>
          </a:solidFill>
        </p:spPr>
        <p:txBody>
          <a:bodyPr wrap="square">
            <a:spAutoFit/>
          </a:bodyPr>
          <a:lstStyle/>
          <a:p>
            <a:r>
              <a:rPr lang="en-US" sz="1800" b="1" dirty="0"/>
              <a:t>Highest precision, recall and accuracy in </a:t>
            </a:r>
            <a:r>
              <a:rPr lang="en-US" b="1" dirty="0"/>
              <a:t>D</a:t>
            </a:r>
            <a:r>
              <a:rPr lang="en-US" sz="1800" b="1" dirty="0"/>
              <a:t>irection </a:t>
            </a:r>
            <a:r>
              <a:rPr lang="en-US" b="1" dirty="0"/>
              <a:t>Detection</a:t>
            </a:r>
            <a:r>
              <a:rPr lang="en-US" sz="1800" b="1" dirty="0"/>
              <a:t>. </a:t>
            </a:r>
          </a:p>
        </p:txBody>
      </p:sp>
      <p:sp>
        <p:nvSpPr>
          <p:cNvPr id="17" name="TextBox 16">
            <a:extLst>
              <a:ext uri="{FF2B5EF4-FFF2-40B4-BE49-F238E27FC236}">
                <a16:creationId xmlns:a16="http://schemas.microsoft.com/office/drawing/2014/main" id="{A0A84CB2-5975-4003-9ECD-43FEBEF9C286}"/>
              </a:ext>
            </a:extLst>
          </p:cNvPr>
          <p:cNvSpPr txBox="1"/>
          <p:nvPr/>
        </p:nvSpPr>
        <p:spPr>
          <a:xfrm>
            <a:off x="9217743" y="3053074"/>
            <a:ext cx="2635044" cy="1477328"/>
          </a:xfrm>
          <a:prstGeom prst="rect">
            <a:avLst/>
          </a:prstGeom>
          <a:solidFill>
            <a:schemeClr val="accent2">
              <a:lumMod val="40000"/>
              <a:lumOff val="60000"/>
            </a:schemeClr>
          </a:solidFill>
        </p:spPr>
        <p:txBody>
          <a:bodyPr wrap="square">
            <a:spAutoFit/>
          </a:bodyPr>
          <a:lstStyle/>
          <a:p>
            <a:r>
              <a:rPr lang="en-US" b="1" dirty="0"/>
              <a:t>considerable precision and accuracy in direction prediction but recall can still be improved.</a:t>
            </a:r>
          </a:p>
        </p:txBody>
      </p:sp>
    </p:spTree>
    <p:extLst>
      <p:ext uri="{BB962C8B-B14F-4D97-AF65-F5344CB8AC3E}">
        <p14:creationId xmlns:p14="http://schemas.microsoft.com/office/powerpoint/2010/main" val="4060453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normAutofit/>
          </a:bodyPr>
          <a:lstStyle/>
          <a:p>
            <a:r>
              <a:rPr lang="en-US" sz="2800" dirty="0"/>
              <a:t>Model Evaluation using XG Boost Classifier</a:t>
            </a:r>
          </a:p>
        </p:txBody>
      </p:sp>
      <p:graphicFrame>
        <p:nvGraphicFramePr>
          <p:cNvPr id="3" name="Table 3">
            <a:extLst>
              <a:ext uri="{FF2B5EF4-FFF2-40B4-BE49-F238E27FC236}">
                <a16:creationId xmlns:a16="http://schemas.microsoft.com/office/drawing/2014/main" id="{4CB985F9-99EB-4423-BA3C-40181D261C12}"/>
              </a:ext>
            </a:extLst>
          </p:cNvPr>
          <p:cNvGraphicFramePr>
            <a:graphicFrameLocks noGrp="1"/>
          </p:cNvGraphicFramePr>
          <p:nvPr>
            <p:extLst>
              <p:ext uri="{D42A27DB-BD31-4B8C-83A1-F6EECF244321}">
                <p14:modId xmlns:p14="http://schemas.microsoft.com/office/powerpoint/2010/main" val="1888105109"/>
              </p:ext>
            </p:extLst>
          </p:nvPr>
        </p:nvGraphicFramePr>
        <p:xfrm>
          <a:off x="342346" y="1460518"/>
          <a:ext cx="8218558" cy="4545025"/>
        </p:xfrm>
        <a:graphic>
          <a:graphicData uri="http://schemas.openxmlformats.org/drawingml/2006/table">
            <a:tbl>
              <a:tblPr firstRow="1" bandRow="1">
                <a:tableStyleId>{5C22544A-7EE6-4342-B048-85BDC9FD1C3A}</a:tableStyleId>
              </a:tblPr>
              <a:tblGrid>
                <a:gridCol w="3145950">
                  <a:extLst>
                    <a:ext uri="{9D8B030D-6E8A-4147-A177-3AD203B41FA5}">
                      <a16:colId xmlns:a16="http://schemas.microsoft.com/office/drawing/2014/main" val="4219639610"/>
                    </a:ext>
                  </a:extLst>
                </a:gridCol>
                <a:gridCol w="1770008">
                  <a:extLst>
                    <a:ext uri="{9D8B030D-6E8A-4147-A177-3AD203B41FA5}">
                      <a16:colId xmlns:a16="http://schemas.microsoft.com/office/drawing/2014/main" val="1669447782"/>
                    </a:ext>
                  </a:extLst>
                </a:gridCol>
                <a:gridCol w="1633803">
                  <a:extLst>
                    <a:ext uri="{9D8B030D-6E8A-4147-A177-3AD203B41FA5}">
                      <a16:colId xmlns:a16="http://schemas.microsoft.com/office/drawing/2014/main" val="2157121228"/>
                    </a:ext>
                  </a:extLst>
                </a:gridCol>
                <a:gridCol w="1668797">
                  <a:extLst>
                    <a:ext uri="{9D8B030D-6E8A-4147-A177-3AD203B41FA5}">
                      <a16:colId xmlns:a16="http://schemas.microsoft.com/office/drawing/2014/main" val="2436946099"/>
                    </a:ext>
                  </a:extLst>
                </a:gridCol>
              </a:tblGrid>
              <a:tr h="3584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val="3870858729"/>
                  </a:ext>
                </a:extLst>
              </a:tr>
              <a:tr h="894758">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dirty="0"/>
                        <a:t>precision-0.35</a:t>
                      </a:r>
                    </a:p>
                    <a:p>
                      <a:r>
                        <a:rPr lang="en-US" sz="1600" dirty="0"/>
                        <a:t>recall-0.42</a:t>
                      </a:r>
                    </a:p>
                    <a:p>
                      <a:r>
                        <a:rPr lang="en-US" sz="1600" dirty="0"/>
                        <a:t>accuracy-0.40</a:t>
                      </a:r>
                    </a:p>
                  </a:txBody>
                  <a:tcPr/>
                </a:tc>
                <a:tc>
                  <a:txBody>
                    <a:bodyPr/>
                    <a:lstStyle/>
                    <a:p>
                      <a:r>
                        <a:rPr lang="en-US" sz="1600" dirty="0"/>
                        <a:t>Precision-0.38</a:t>
                      </a:r>
                    </a:p>
                    <a:p>
                      <a:r>
                        <a:rPr lang="en-US" sz="1600" dirty="0"/>
                        <a:t>recall-0.41</a:t>
                      </a:r>
                    </a:p>
                    <a:p>
                      <a:r>
                        <a:rPr lang="en-US" sz="1600" dirty="0"/>
                        <a:t>accuracy-0.40</a:t>
                      </a:r>
                    </a:p>
                  </a:txBody>
                  <a:tcPr/>
                </a:tc>
                <a:tc>
                  <a:txBody>
                    <a:bodyPr/>
                    <a:lstStyle/>
                    <a:p>
                      <a:r>
                        <a:rPr lang="en-US" sz="1600" dirty="0"/>
                        <a:t>Precision-0.38</a:t>
                      </a:r>
                    </a:p>
                    <a:p>
                      <a:r>
                        <a:rPr lang="en-US" sz="1600" dirty="0"/>
                        <a:t>recall-0.47</a:t>
                      </a:r>
                    </a:p>
                    <a:p>
                      <a:r>
                        <a:rPr lang="en-US" sz="1600" dirty="0"/>
                        <a:t>accuracy-0.37</a:t>
                      </a:r>
                    </a:p>
                  </a:txBody>
                  <a:tcPr/>
                </a:tc>
                <a:extLst>
                  <a:ext uri="{0D108BD9-81ED-4DB2-BD59-A6C34878D82A}">
                    <a16:rowId xmlns:a16="http://schemas.microsoft.com/office/drawing/2014/main"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a:t>
                      </a:r>
                    </a:p>
                  </a:txBody>
                  <a:tcPr/>
                </a:tc>
                <a:tc>
                  <a:txBody>
                    <a:bodyPr/>
                    <a:lstStyle/>
                    <a:p>
                      <a:r>
                        <a:rPr lang="en-US" sz="1600" b="1" dirty="0"/>
                        <a:t>precision-0.90</a:t>
                      </a:r>
                    </a:p>
                    <a:p>
                      <a:r>
                        <a:rPr lang="en-US" sz="1600" b="1" dirty="0"/>
                        <a:t>recall-0.73</a:t>
                      </a:r>
                    </a:p>
                    <a:p>
                      <a:r>
                        <a:rPr lang="en-US" sz="1600" b="1" dirty="0"/>
                        <a:t>accuracy-0.86</a:t>
                      </a:r>
                    </a:p>
                  </a:txBody>
                  <a:tcPr/>
                </a:tc>
                <a:tc>
                  <a:txBody>
                    <a:bodyPr/>
                    <a:lstStyle/>
                    <a:p>
                      <a:r>
                        <a:rPr lang="en-US" sz="1600" b="1" dirty="0"/>
                        <a:t>precision-0.92</a:t>
                      </a:r>
                    </a:p>
                    <a:p>
                      <a:r>
                        <a:rPr lang="en-US" sz="1600" b="1" dirty="0"/>
                        <a:t>recall-0.87</a:t>
                      </a:r>
                    </a:p>
                    <a:p>
                      <a:r>
                        <a:rPr lang="en-US" sz="1600" b="1" dirty="0"/>
                        <a:t>accuracy-0.92</a:t>
                      </a:r>
                    </a:p>
                  </a:txBody>
                  <a:tcPr/>
                </a:tc>
                <a:tc>
                  <a:txBody>
                    <a:bodyPr/>
                    <a:lstStyle/>
                    <a:p>
                      <a:r>
                        <a:rPr lang="en-US" sz="1600" b="1" dirty="0"/>
                        <a:t>precision-0.88</a:t>
                      </a:r>
                    </a:p>
                    <a:p>
                      <a:r>
                        <a:rPr lang="en-US" sz="1600" b="1" dirty="0"/>
                        <a:t>recall-0.82</a:t>
                      </a:r>
                    </a:p>
                    <a:p>
                      <a:r>
                        <a:rPr lang="en-US" sz="1600" b="1" dirty="0"/>
                        <a:t>accuracy-0.89</a:t>
                      </a:r>
                    </a:p>
                  </a:txBody>
                  <a:tcPr/>
                </a:tc>
                <a:extLst>
                  <a:ext uri="{0D108BD9-81ED-4DB2-BD59-A6C34878D82A}">
                    <a16:rowId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precision-0.70</a:t>
                      </a:r>
                    </a:p>
                    <a:p>
                      <a:r>
                        <a:rPr lang="en-US" sz="1600" dirty="0"/>
                        <a:t>recall-0.61</a:t>
                      </a:r>
                    </a:p>
                    <a:p>
                      <a:r>
                        <a:rPr lang="en-US" sz="1600" dirty="0"/>
                        <a:t>Accuracy-0.75</a:t>
                      </a:r>
                    </a:p>
                  </a:txBody>
                  <a:tcPr/>
                </a:tc>
                <a:tc>
                  <a:txBody>
                    <a:bodyPr/>
                    <a:lstStyle/>
                    <a:p>
                      <a:r>
                        <a:rPr lang="en-US" sz="1600" dirty="0"/>
                        <a:t>precision-0.74</a:t>
                      </a:r>
                    </a:p>
                    <a:p>
                      <a:r>
                        <a:rPr lang="en-US" sz="1600" dirty="0"/>
                        <a:t>recall-0.59</a:t>
                      </a:r>
                    </a:p>
                    <a:p>
                      <a:r>
                        <a:rPr lang="en-US" sz="1600" dirty="0"/>
                        <a:t>accuracy-0.75</a:t>
                      </a:r>
                    </a:p>
                  </a:txBody>
                  <a:tcPr/>
                </a:tc>
                <a:tc>
                  <a:txBody>
                    <a:bodyPr/>
                    <a:lstStyle/>
                    <a:p>
                      <a:r>
                        <a:rPr lang="en-US" sz="1600" dirty="0"/>
                        <a:t>precision-0.70</a:t>
                      </a:r>
                    </a:p>
                    <a:p>
                      <a:r>
                        <a:rPr lang="en-US" sz="1600" dirty="0"/>
                        <a:t>recall-0.59</a:t>
                      </a:r>
                    </a:p>
                    <a:p>
                      <a:r>
                        <a:rPr lang="en-US" sz="1600" dirty="0"/>
                        <a:t>accuracy-0.74</a:t>
                      </a:r>
                    </a:p>
                  </a:txBody>
                  <a:tcPr/>
                </a:tc>
                <a:extLst>
                  <a:ext uri="{0D108BD9-81ED-4DB2-BD59-A6C34878D82A}">
                    <a16:rowId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precision-0.85</a:t>
                      </a:r>
                    </a:p>
                    <a:p>
                      <a:r>
                        <a:rPr lang="en-US" sz="1600" dirty="0"/>
                        <a:t>recall-0.65</a:t>
                      </a:r>
                    </a:p>
                    <a:p>
                      <a:r>
                        <a:rPr lang="en-US" sz="1600" dirty="0"/>
                        <a:t>Accuracy-0.82</a:t>
                      </a:r>
                    </a:p>
                  </a:txBody>
                  <a:tcPr/>
                </a:tc>
                <a:tc>
                  <a:txBody>
                    <a:bodyPr/>
                    <a:lstStyle/>
                    <a:p>
                      <a:r>
                        <a:rPr lang="en-US" sz="1600" dirty="0"/>
                        <a:t>precision-0.82</a:t>
                      </a:r>
                    </a:p>
                    <a:p>
                      <a:r>
                        <a:rPr lang="en-US" sz="1600" dirty="0"/>
                        <a:t>recall-0.61</a:t>
                      </a:r>
                    </a:p>
                    <a:p>
                      <a:r>
                        <a:rPr lang="en-US" sz="1600" dirty="0"/>
                        <a:t>accuracy-0.79</a:t>
                      </a:r>
                    </a:p>
                  </a:txBody>
                  <a:tcPr/>
                </a:tc>
                <a:tc>
                  <a:txBody>
                    <a:bodyPr/>
                    <a:lstStyle/>
                    <a:p>
                      <a:r>
                        <a:rPr lang="en-US" sz="1600" dirty="0"/>
                        <a:t>precision-0.83</a:t>
                      </a:r>
                    </a:p>
                    <a:p>
                      <a:r>
                        <a:rPr lang="en-US" sz="1600" dirty="0"/>
                        <a:t>recall-0.67</a:t>
                      </a:r>
                    </a:p>
                    <a:p>
                      <a:r>
                        <a:rPr lang="en-US" sz="1600" dirty="0"/>
                        <a:t>accuracy-0.81</a:t>
                      </a:r>
                    </a:p>
                  </a:txBody>
                  <a:tcPr/>
                </a:tc>
                <a:extLst>
                  <a:ext uri="{0D108BD9-81ED-4DB2-BD59-A6C34878D82A}">
                    <a16:rowId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precision-0.84</a:t>
                      </a:r>
                    </a:p>
                    <a:p>
                      <a:r>
                        <a:rPr lang="en-US" sz="1600" dirty="0"/>
                        <a:t>recall-0.69</a:t>
                      </a:r>
                    </a:p>
                    <a:p>
                      <a:r>
                        <a:rPr lang="en-US" sz="1600" dirty="0"/>
                        <a:t>Accuracy-0.82</a:t>
                      </a:r>
                    </a:p>
                  </a:txBody>
                  <a:tcPr/>
                </a:tc>
                <a:tc>
                  <a:txBody>
                    <a:bodyPr/>
                    <a:lstStyle/>
                    <a:p>
                      <a:r>
                        <a:rPr lang="en-US" sz="1600" dirty="0"/>
                        <a:t>precision-0.81</a:t>
                      </a:r>
                    </a:p>
                    <a:p>
                      <a:r>
                        <a:rPr lang="en-US" sz="1600" dirty="0"/>
                        <a:t>recall-0.63</a:t>
                      </a:r>
                    </a:p>
                    <a:p>
                      <a:r>
                        <a:rPr lang="en-US" sz="1600" dirty="0"/>
                        <a:t>accuracy-0.79</a:t>
                      </a:r>
                    </a:p>
                  </a:txBody>
                  <a:tcPr/>
                </a:tc>
                <a:tc>
                  <a:txBody>
                    <a:bodyPr/>
                    <a:lstStyle/>
                    <a:p>
                      <a:r>
                        <a:rPr lang="en-US" sz="1600" dirty="0"/>
                        <a:t>precision-0.80</a:t>
                      </a:r>
                    </a:p>
                    <a:p>
                      <a:r>
                        <a:rPr lang="en-US" sz="1600" dirty="0"/>
                        <a:t>recall-0.67</a:t>
                      </a:r>
                    </a:p>
                    <a:p>
                      <a:r>
                        <a:rPr lang="en-US" sz="1600" dirty="0"/>
                        <a:t>accuracy-0.81</a:t>
                      </a:r>
                    </a:p>
                  </a:txBody>
                  <a:tcPr/>
                </a:tc>
                <a:extLst>
                  <a:ext uri="{0D108BD9-81ED-4DB2-BD59-A6C34878D82A}">
                    <a16:rowId xmlns:a16="http://schemas.microsoft.com/office/drawing/2014/main" val="1608354669"/>
                  </a:ext>
                </a:extLst>
              </a:tr>
            </a:tbl>
          </a:graphicData>
        </a:graphic>
      </p:graphicFrame>
      <p:sp>
        <p:nvSpPr>
          <p:cNvPr id="4" name="Arrow: Right 3">
            <a:extLst>
              <a:ext uri="{FF2B5EF4-FFF2-40B4-BE49-F238E27FC236}">
                <a16:creationId xmlns:a16="http://schemas.microsoft.com/office/drawing/2014/main" id="{328AEE7B-D2D5-426F-B425-29D6D93E32C5}"/>
              </a:ext>
            </a:extLst>
          </p:cNvPr>
          <p:cNvSpPr/>
          <p:nvPr/>
        </p:nvSpPr>
        <p:spPr>
          <a:xfrm>
            <a:off x="8560904" y="3082413"/>
            <a:ext cx="612593" cy="3465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D2335991-F26F-4B4D-9CF5-B81CC3713F77}"/>
              </a:ext>
            </a:extLst>
          </p:cNvPr>
          <p:cNvSpPr txBox="1"/>
          <p:nvPr/>
        </p:nvSpPr>
        <p:spPr>
          <a:xfrm>
            <a:off x="9173497" y="2743850"/>
            <a:ext cx="2595170" cy="1200329"/>
          </a:xfrm>
          <a:prstGeom prst="rect">
            <a:avLst/>
          </a:prstGeom>
          <a:solidFill>
            <a:schemeClr val="accent2">
              <a:lumMod val="40000"/>
              <a:lumOff val="60000"/>
            </a:schemeClr>
          </a:solidFill>
        </p:spPr>
        <p:txBody>
          <a:bodyPr wrap="square">
            <a:spAutoFit/>
          </a:bodyPr>
          <a:lstStyle/>
          <a:p>
            <a:r>
              <a:rPr lang="en-US" b="1" dirty="0"/>
              <a:t>considerable precision, recall and accuracy in direction prediction</a:t>
            </a:r>
          </a:p>
        </p:txBody>
      </p:sp>
    </p:spTree>
    <p:extLst>
      <p:ext uri="{BB962C8B-B14F-4D97-AF65-F5344CB8AC3E}">
        <p14:creationId xmlns:p14="http://schemas.microsoft.com/office/powerpoint/2010/main" val="13464859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Deployment </a:t>
            </a:r>
          </a:p>
        </p:txBody>
      </p:sp>
      <p:sp>
        <p:nvSpPr>
          <p:cNvPr id="3" name="TextBox 2"/>
          <p:cNvSpPr txBox="1"/>
          <p:nvPr/>
        </p:nvSpPr>
        <p:spPr>
          <a:xfrm>
            <a:off x="6155140" y="1049867"/>
            <a:ext cx="5732061" cy="338554"/>
          </a:xfrm>
          <a:prstGeom prst="rect">
            <a:avLst/>
          </a:prstGeom>
          <a:noFill/>
        </p:spPr>
        <p:txBody>
          <a:bodyPr wrap="square" rtlCol="0">
            <a:spAutoFit/>
          </a:bodyPr>
          <a:lstStyle/>
          <a:p>
            <a:pPr algn="r"/>
            <a:r>
              <a:rPr lang="en-US" sz="1600" dirty="0"/>
              <a:t>Demonstration </a:t>
            </a:r>
          </a:p>
        </p:txBody>
      </p:sp>
      <p:pic>
        <p:nvPicPr>
          <p:cNvPr id="5" name="Picture 4">
            <a:extLst>
              <a:ext uri="{FF2B5EF4-FFF2-40B4-BE49-F238E27FC236}">
                <a16:creationId xmlns:a16="http://schemas.microsoft.com/office/drawing/2014/main" id="{22E622DA-E051-4B60-BECA-47E1785E5D68}"/>
              </a:ext>
            </a:extLst>
          </p:cNvPr>
          <p:cNvPicPr>
            <a:picLocks noChangeAspect="1"/>
          </p:cNvPicPr>
          <p:nvPr/>
        </p:nvPicPr>
        <p:blipFill>
          <a:blip r:embed="rId2"/>
          <a:stretch>
            <a:fillRect/>
          </a:stretch>
        </p:blipFill>
        <p:spPr>
          <a:xfrm>
            <a:off x="451980" y="1336778"/>
            <a:ext cx="6208312" cy="2660705"/>
          </a:xfrm>
          <a:prstGeom prst="rect">
            <a:avLst/>
          </a:prstGeom>
        </p:spPr>
      </p:pic>
      <p:cxnSp>
        <p:nvCxnSpPr>
          <p:cNvPr id="9" name="Straight Connector 8">
            <a:extLst>
              <a:ext uri="{FF2B5EF4-FFF2-40B4-BE49-F238E27FC236}">
                <a16:creationId xmlns:a16="http://schemas.microsoft.com/office/drawing/2014/main" id="{94C2163A-00AA-4EBE-9C8C-C97EC7091CE9}"/>
              </a:ext>
            </a:extLst>
          </p:cNvPr>
          <p:cNvCxnSpPr/>
          <p:nvPr/>
        </p:nvCxnSpPr>
        <p:spPr>
          <a:xfrm>
            <a:off x="7043351" y="1394599"/>
            <a:ext cx="0" cy="4975309"/>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E54AC259-D06B-4CB0-AB80-503A3AE3B5E3}"/>
              </a:ext>
            </a:extLst>
          </p:cNvPr>
          <p:cNvSpPr txBox="1"/>
          <p:nvPr/>
        </p:nvSpPr>
        <p:spPr>
          <a:xfrm>
            <a:off x="7295521" y="1906709"/>
            <a:ext cx="4473146" cy="1477328"/>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As per the proposal for future assignments, the dashboard takes API as an input Derived from the machine/deep learning algorithms for multi-label features with an end-to-end UI Interface.</a:t>
            </a:r>
          </a:p>
        </p:txBody>
      </p:sp>
      <p:pic>
        <p:nvPicPr>
          <p:cNvPr id="4" name="Picture 3">
            <a:extLst>
              <a:ext uri="{FF2B5EF4-FFF2-40B4-BE49-F238E27FC236}">
                <a16:creationId xmlns:a16="http://schemas.microsoft.com/office/drawing/2014/main" id="{9E49AF1F-17D9-49B0-AC58-2822EEBD903C}"/>
              </a:ext>
            </a:extLst>
          </p:cNvPr>
          <p:cNvPicPr>
            <a:picLocks noChangeAspect="1"/>
          </p:cNvPicPr>
          <p:nvPr/>
        </p:nvPicPr>
        <p:blipFill>
          <a:blip r:embed="rId3"/>
          <a:stretch>
            <a:fillRect/>
          </a:stretch>
        </p:blipFill>
        <p:spPr>
          <a:xfrm>
            <a:off x="545772" y="4166208"/>
            <a:ext cx="3522644" cy="2122918"/>
          </a:xfrm>
          <a:prstGeom prst="rect">
            <a:avLst/>
          </a:prstGeom>
        </p:spPr>
      </p:pic>
    </p:spTree>
    <p:extLst>
      <p:ext uri="{BB962C8B-B14F-4D97-AF65-F5344CB8AC3E}">
        <p14:creationId xmlns:p14="http://schemas.microsoft.com/office/powerpoint/2010/main" val="3436964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noAutofit/>
          </a:bodyPr>
          <a:lstStyle/>
          <a:p>
            <a:pPr algn="l"/>
            <a:r>
              <a:rPr lang="en-US" sz="2400" dirty="0"/>
              <a:t>Results and Insights</a:t>
            </a:r>
          </a:p>
        </p:txBody>
      </p:sp>
      <p:graphicFrame>
        <p:nvGraphicFramePr>
          <p:cNvPr id="3" name="Table 3">
            <a:extLst>
              <a:ext uri="{FF2B5EF4-FFF2-40B4-BE49-F238E27FC236}">
                <a16:creationId xmlns:a16="http://schemas.microsoft.com/office/drawing/2014/main" id="{4CB985F9-99EB-4423-BA3C-40181D261C12}"/>
              </a:ext>
            </a:extLst>
          </p:cNvPr>
          <p:cNvGraphicFramePr>
            <a:graphicFrameLocks noGrp="1"/>
          </p:cNvGraphicFramePr>
          <p:nvPr>
            <p:extLst>
              <p:ext uri="{D42A27DB-BD31-4B8C-83A1-F6EECF244321}">
                <p14:modId xmlns:p14="http://schemas.microsoft.com/office/powerpoint/2010/main" val="3786361659"/>
              </p:ext>
            </p:extLst>
          </p:nvPr>
        </p:nvGraphicFramePr>
        <p:xfrm>
          <a:off x="225287" y="1419198"/>
          <a:ext cx="8083824" cy="4799704"/>
        </p:xfrm>
        <a:graphic>
          <a:graphicData uri="http://schemas.openxmlformats.org/drawingml/2006/table">
            <a:tbl>
              <a:tblPr firstRow="1" bandRow="1">
                <a:tableStyleId>{5C22544A-7EE6-4342-B048-85BDC9FD1C3A}</a:tableStyleId>
              </a:tblPr>
              <a:tblGrid>
                <a:gridCol w="3109080">
                  <a:extLst>
                    <a:ext uri="{9D8B030D-6E8A-4147-A177-3AD203B41FA5}">
                      <a16:colId xmlns:a16="http://schemas.microsoft.com/office/drawing/2014/main" val="4219639610"/>
                    </a:ext>
                  </a:extLst>
                </a:gridCol>
                <a:gridCol w="1735860">
                  <a:extLst>
                    <a:ext uri="{9D8B030D-6E8A-4147-A177-3AD203B41FA5}">
                      <a16:colId xmlns:a16="http://schemas.microsoft.com/office/drawing/2014/main" val="1669447782"/>
                    </a:ext>
                  </a:extLst>
                </a:gridCol>
                <a:gridCol w="1602282">
                  <a:extLst>
                    <a:ext uri="{9D8B030D-6E8A-4147-A177-3AD203B41FA5}">
                      <a16:colId xmlns:a16="http://schemas.microsoft.com/office/drawing/2014/main" val="2157121228"/>
                    </a:ext>
                  </a:extLst>
                </a:gridCol>
                <a:gridCol w="1636602">
                  <a:extLst>
                    <a:ext uri="{9D8B030D-6E8A-4147-A177-3AD203B41FA5}">
                      <a16:colId xmlns:a16="http://schemas.microsoft.com/office/drawing/2014/main" val="2436946099"/>
                    </a:ext>
                  </a:extLst>
                </a:gridCol>
              </a:tblGrid>
              <a:tr h="346096">
                <a:tc>
                  <a:txBody>
                    <a:bodyPr/>
                    <a:lstStyle/>
                    <a:p>
                      <a:endParaRPr lang="en-US" sz="1600" dirty="0"/>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val="3870858729"/>
                  </a:ext>
                </a:extLst>
              </a:tr>
              <a:tr h="1090044">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(RF Classifier )</a:t>
                      </a:r>
                      <a:endParaRPr lang="en-US" sz="1600" b="0" dirty="0"/>
                    </a:p>
                  </a:txBody>
                  <a:tcPr/>
                </a:tc>
                <a:tc>
                  <a:txBody>
                    <a:bodyPr/>
                    <a:lstStyle/>
                    <a:p>
                      <a:r>
                        <a:rPr lang="en-US" sz="1600" b="1" dirty="0"/>
                        <a:t>precision-0.85</a:t>
                      </a:r>
                    </a:p>
                    <a:p>
                      <a:r>
                        <a:rPr lang="en-US" sz="1600" b="1" dirty="0"/>
                        <a:t>recall-0.89</a:t>
                      </a:r>
                    </a:p>
                    <a:p>
                      <a:r>
                        <a:rPr lang="en-US" sz="1600" b="1" dirty="0"/>
                        <a:t>accuracy-0.87</a:t>
                      </a:r>
                    </a:p>
                  </a:txBody>
                  <a:tcPr/>
                </a:tc>
                <a:tc>
                  <a:txBody>
                    <a:bodyPr/>
                    <a:lstStyle/>
                    <a:p>
                      <a:r>
                        <a:rPr lang="en-US" sz="1600" b="1" dirty="0"/>
                        <a:t>Precision-0.71</a:t>
                      </a:r>
                    </a:p>
                    <a:p>
                      <a:r>
                        <a:rPr lang="en-US" sz="1600" b="1" dirty="0"/>
                        <a:t>recall-0.79</a:t>
                      </a:r>
                    </a:p>
                    <a:p>
                      <a:r>
                        <a:rPr lang="en-US" sz="1600" b="1" dirty="0"/>
                        <a:t>accuracy-0.74</a:t>
                      </a:r>
                    </a:p>
                  </a:txBody>
                  <a:tcPr/>
                </a:tc>
                <a:tc>
                  <a:txBody>
                    <a:bodyPr/>
                    <a:lstStyle/>
                    <a:p>
                      <a:r>
                        <a:rPr lang="en-US" sz="1600" b="1" dirty="0"/>
                        <a:t>Precision-0.83</a:t>
                      </a:r>
                    </a:p>
                    <a:p>
                      <a:r>
                        <a:rPr lang="en-US" sz="1600" b="1" dirty="0"/>
                        <a:t>recall-0.88</a:t>
                      </a:r>
                    </a:p>
                    <a:p>
                      <a:r>
                        <a:rPr lang="en-US" sz="1600" b="1" dirty="0"/>
                        <a:t>accuracy-0.85</a:t>
                      </a:r>
                    </a:p>
                  </a:txBody>
                  <a:tcPr/>
                </a:tc>
                <a:extLst>
                  <a:ext uri="{0D108BD9-81ED-4DB2-BD59-A6C34878D82A}">
                    <a16:rowId xmlns:a16="http://schemas.microsoft.com/office/drawing/2014/main" val="4048329215"/>
                  </a:ext>
                </a:extLst>
              </a:tr>
              <a:tr h="840891">
                <a:tc>
                  <a:txBody>
                    <a:bodyPr/>
                    <a:lstStyle/>
                    <a:p>
                      <a:r>
                        <a:rPr lang="en-IN" sz="1600" b="0" kern="1200" dirty="0">
                          <a:solidFill>
                            <a:schemeClr val="dk1"/>
                          </a:solidFill>
                          <a:effectLst/>
                          <a:latin typeface="+mn-lt"/>
                          <a:ea typeface="+mn-ea"/>
                          <a:cs typeface="+mn-cs"/>
                        </a:rPr>
                        <a:t>Go Long Direction Prediction using Volume Indicators </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(LR Classifier )</a:t>
                      </a:r>
                      <a:endParaRPr lang="en-US" sz="1600" b="0" dirty="0"/>
                    </a:p>
                  </a:txBody>
                  <a:tcPr/>
                </a:tc>
                <a:tc>
                  <a:txBody>
                    <a:bodyPr/>
                    <a:lstStyle/>
                    <a:p>
                      <a:r>
                        <a:rPr lang="en-US" sz="1600" b="1" dirty="0"/>
                        <a:t>precision-0.98</a:t>
                      </a:r>
                    </a:p>
                    <a:p>
                      <a:r>
                        <a:rPr lang="en-US" sz="1600" b="1" dirty="0"/>
                        <a:t>recall-0.83</a:t>
                      </a:r>
                    </a:p>
                    <a:p>
                      <a:r>
                        <a:rPr lang="en-US" sz="1600" b="1" dirty="0"/>
                        <a:t>accuracy-0.92</a:t>
                      </a:r>
                    </a:p>
                  </a:txBody>
                  <a:tcPr/>
                </a:tc>
                <a:tc>
                  <a:txBody>
                    <a:bodyPr/>
                    <a:lstStyle/>
                    <a:p>
                      <a:r>
                        <a:rPr lang="en-US" sz="1600" b="1" dirty="0"/>
                        <a:t>precision-0.99</a:t>
                      </a:r>
                    </a:p>
                    <a:p>
                      <a:r>
                        <a:rPr lang="en-US" sz="1600" b="1" dirty="0"/>
                        <a:t>recall-0.93</a:t>
                      </a:r>
                    </a:p>
                    <a:p>
                      <a:r>
                        <a:rPr lang="en-US" sz="1600" b="1" dirty="0"/>
                        <a:t>accuracy-0.97</a:t>
                      </a:r>
                    </a:p>
                  </a:txBody>
                  <a:tcPr/>
                </a:tc>
                <a:tc>
                  <a:txBody>
                    <a:bodyPr/>
                    <a:lstStyle/>
                    <a:p>
                      <a:r>
                        <a:rPr lang="en-US" sz="1600" b="1" dirty="0"/>
                        <a:t>precision-0.92</a:t>
                      </a:r>
                    </a:p>
                    <a:p>
                      <a:r>
                        <a:rPr lang="en-US" sz="1600" b="1" dirty="0"/>
                        <a:t>recall-0.80</a:t>
                      </a:r>
                    </a:p>
                    <a:p>
                      <a:r>
                        <a:rPr lang="en-US" sz="1600" b="1" dirty="0"/>
                        <a:t>accuracy-0.90</a:t>
                      </a:r>
                    </a:p>
                  </a:txBody>
                  <a:tcPr/>
                </a:tc>
                <a:extLst>
                  <a:ext uri="{0D108BD9-81ED-4DB2-BD59-A6C34878D82A}">
                    <a16:rowId xmlns:a16="http://schemas.microsoft.com/office/drawing/2014/main" val="3794504522"/>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(LR Classifier )</a:t>
                      </a:r>
                      <a:endParaRPr lang="en-US" sz="1600" b="0" dirty="0"/>
                    </a:p>
                  </a:txBody>
                  <a:tcPr/>
                </a:tc>
                <a:tc>
                  <a:txBody>
                    <a:bodyPr/>
                    <a:lstStyle/>
                    <a:p>
                      <a:r>
                        <a:rPr lang="en-US" sz="1600" dirty="0"/>
                        <a:t>precision-0.71</a:t>
                      </a:r>
                    </a:p>
                    <a:p>
                      <a:r>
                        <a:rPr lang="en-US" sz="1600" dirty="0"/>
                        <a:t>recall-0.63</a:t>
                      </a:r>
                    </a:p>
                    <a:p>
                      <a:r>
                        <a:rPr lang="en-US" sz="1600" dirty="0"/>
                        <a:t>Accuracy-0.76</a:t>
                      </a:r>
                    </a:p>
                  </a:txBody>
                  <a:tcPr/>
                </a:tc>
                <a:tc>
                  <a:txBody>
                    <a:bodyPr/>
                    <a:lstStyle/>
                    <a:p>
                      <a:r>
                        <a:rPr lang="en-US" sz="1600" dirty="0"/>
                        <a:t>precision-0.73</a:t>
                      </a:r>
                    </a:p>
                    <a:p>
                      <a:r>
                        <a:rPr lang="en-US" sz="1600" dirty="0"/>
                        <a:t>recall-0.61</a:t>
                      </a:r>
                    </a:p>
                    <a:p>
                      <a:r>
                        <a:rPr lang="en-US" sz="1600" dirty="0"/>
                        <a:t>accuracy-0.75</a:t>
                      </a:r>
                    </a:p>
                  </a:txBody>
                  <a:tcPr/>
                </a:tc>
                <a:tc>
                  <a:txBody>
                    <a:bodyPr/>
                    <a:lstStyle/>
                    <a:p>
                      <a:r>
                        <a:rPr lang="en-US" sz="1600" dirty="0"/>
                        <a:t>precision-0.69</a:t>
                      </a:r>
                    </a:p>
                    <a:p>
                      <a:r>
                        <a:rPr lang="en-US" sz="1600" dirty="0"/>
                        <a:t>recall-0.62</a:t>
                      </a:r>
                    </a:p>
                    <a:p>
                      <a:r>
                        <a:rPr lang="en-US" sz="1600" dirty="0"/>
                        <a:t>accuracy-0.74</a:t>
                      </a:r>
                    </a:p>
                  </a:txBody>
                  <a:tcPr/>
                </a:tc>
                <a:extLst>
                  <a:ext uri="{0D108BD9-81ED-4DB2-BD59-A6C34878D82A}">
                    <a16:rowId xmlns:a16="http://schemas.microsoft.com/office/drawing/2014/main" val="2376373027"/>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(XG Boost Classifier )</a:t>
                      </a:r>
                      <a:endParaRPr lang="en-US" sz="1600" b="0" dirty="0"/>
                    </a:p>
                  </a:txBody>
                  <a:tcPr/>
                </a:tc>
                <a:tc>
                  <a:txBody>
                    <a:bodyPr/>
                    <a:lstStyle/>
                    <a:p>
                      <a:r>
                        <a:rPr lang="en-US" sz="1600" dirty="0"/>
                        <a:t>precision-0.85</a:t>
                      </a:r>
                    </a:p>
                    <a:p>
                      <a:r>
                        <a:rPr lang="en-US" sz="1600" dirty="0"/>
                        <a:t>recall-0.65</a:t>
                      </a:r>
                    </a:p>
                    <a:p>
                      <a:r>
                        <a:rPr lang="en-US" sz="1600" dirty="0"/>
                        <a:t>Accuracy-0.82</a:t>
                      </a:r>
                    </a:p>
                  </a:txBody>
                  <a:tcPr/>
                </a:tc>
                <a:tc>
                  <a:txBody>
                    <a:bodyPr/>
                    <a:lstStyle/>
                    <a:p>
                      <a:r>
                        <a:rPr lang="en-US" sz="1600" dirty="0"/>
                        <a:t>precision-0.82</a:t>
                      </a:r>
                    </a:p>
                    <a:p>
                      <a:r>
                        <a:rPr lang="en-US" sz="1600" dirty="0"/>
                        <a:t>recall-0.61</a:t>
                      </a:r>
                    </a:p>
                    <a:p>
                      <a:r>
                        <a:rPr lang="en-US" sz="1600" dirty="0"/>
                        <a:t>accuracy-0.79</a:t>
                      </a:r>
                    </a:p>
                  </a:txBody>
                  <a:tcPr/>
                </a:tc>
                <a:tc>
                  <a:txBody>
                    <a:bodyPr/>
                    <a:lstStyle/>
                    <a:p>
                      <a:r>
                        <a:rPr lang="en-US" sz="1600" dirty="0"/>
                        <a:t>precision-0.83</a:t>
                      </a:r>
                    </a:p>
                    <a:p>
                      <a:r>
                        <a:rPr lang="en-US" sz="1600" dirty="0"/>
                        <a:t>recall-0.67</a:t>
                      </a:r>
                    </a:p>
                    <a:p>
                      <a:r>
                        <a:rPr lang="en-US" sz="1600" dirty="0"/>
                        <a:t>accuracy-0.81</a:t>
                      </a:r>
                    </a:p>
                  </a:txBody>
                  <a:tcPr/>
                </a:tc>
                <a:extLst>
                  <a:ext uri="{0D108BD9-81ED-4DB2-BD59-A6C34878D82A}">
                    <a16:rowId xmlns:a16="http://schemas.microsoft.com/office/drawing/2014/main" val="2814492326"/>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(XG Boost Classifier )</a:t>
                      </a:r>
                      <a:endParaRPr lang="en-US" sz="1600" b="0" dirty="0"/>
                    </a:p>
                  </a:txBody>
                  <a:tcPr/>
                </a:tc>
                <a:tc>
                  <a:txBody>
                    <a:bodyPr/>
                    <a:lstStyle/>
                    <a:p>
                      <a:r>
                        <a:rPr lang="en-US" sz="1600" dirty="0"/>
                        <a:t>precision-0.84</a:t>
                      </a:r>
                    </a:p>
                    <a:p>
                      <a:r>
                        <a:rPr lang="en-US" sz="1600" dirty="0"/>
                        <a:t>recall-0.69</a:t>
                      </a:r>
                    </a:p>
                    <a:p>
                      <a:r>
                        <a:rPr lang="en-US" sz="1600" dirty="0"/>
                        <a:t>Accuracy-0.82</a:t>
                      </a:r>
                    </a:p>
                  </a:txBody>
                  <a:tcPr/>
                </a:tc>
                <a:tc>
                  <a:txBody>
                    <a:bodyPr/>
                    <a:lstStyle/>
                    <a:p>
                      <a:r>
                        <a:rPr lang="en-US" sz="1600" dirty="0"/>
                        <a:t>precision-0.81</a:t>
                      </a:r>
                    </a:p>
                    <a:p>
                      <a:r>
                        <a:rPr lang="en-US" sz="1600" dirty="0"/>
                        <a:t>recall-0.63</a:t>
                      </a:r>
                    </a:p>
                    <a:p>
                      <a:r>
                        <a:rPr lang="en-US" sz="1600" dirty="0"/>
                        <a:t>accuracy-0.79</a:t>
                      </a:r>
                    </a:p>
                  </a:txBody>
                  <a:tcPr/>
                </a:tc>
                <a:tc>
                  <a:txBody>
                    <a:bodyPr/>
                    <a:lstStyle/>
                    <a:p>
                      <a:r>
                        <a:rPr lang="en-US" sz="1600" dirty="0"/>
                        <a:t>precision-0.80</a:t>
                      </a:r>
                    </a:p>
                    <a:p>
                      <a:r>
                        <a:rPr lang="en-US" sz="1600" dirty="0"/>
                        <a:t>recall-0.67</a:t>
                      </a:r>
                    </a:p>
                    <a:p>
                      <a:r>
                        <a:rPr lang="en-US" sz="1600" dirty="0"/>
                        <a:t>accuracy-0.81</a:t>
                      </a:r>
                    </a:p>
                  </a:txBody>
                  <a:tcPr/>
                </a:tc>
                <a:extLst>
                  <a:ext uri="{0D108BD9-81ED-4DB2-BD59-A6C34878D82A}">
                    <a16:rowId xmlns:a16="http://schemas.microsoft.com/office/drawing/2014/main" val="1608354669"/>
                  </a:ext>
                </a:extLst>
              </a:tr>
            </a:tbl>
          </a:graphicData>
        </a:graphic>
      </p:graphicFrame>
      <p:sp>
        <p:nvSpPr>
          <p:cNvPr id="5" name="TextBox 4">
            <a:extLst>
              <a:ext uri="{FF2B5EF4-FFF2-40B4-BE49-F238E27FC236}">
                <a16:creationId xmlns:a16="http://schemas.microsoft.com/office/drawing/2014/main"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8" name="TextBox 7">
            <a:extLst>
              <a:ext uri="{FF2B5EF4-FFF2-40B4-BE49-F238E27FC236}">
                <a16:creationId xmlns:a16="http://schemas.microsoft.com/office/drawing/2014/main" id="{8BB07DD8-1D6E-4364-B07B-5CDE6A5DB232}"/>
              </a:ext>
            </a:extLst>
          </p:cNvPr>
          <p:cNvSpPr txBox="1"/>
          <p:nvPr/>
        </p:nvSpPr>
        <p:spPr>
          <a:xfrm>
            <a:off x="8600663" y="3900895"/>
            <a:ext cx="3366050" cy="2318007"/>
          </a:xfrm>
          <a:prstGeom prst="rect">
            <a:avLst/>
          </a:prstGeom>
          <a:solidFill>
            <a:schemeClr val="accent3">
              <a:lumMod val="40000"/>
              <a:lumOff val="60000"/>
            </a:schemeClr>
          </a:solidFill>
        </p:spPr>
        <p:txBody>
          <a:bodyPr wrap="square">
            <a:spAutoFit/>
          </a:bodyPr>
          <a:lstStyle/>
          <a:p>
            <a:pPr marL="0" marR="0" algn="just">
              <a:lnSpc>
                <a:spcPct val="150000"/>
              </a:lnSpc>
              <a:spcBef>
                <a:spcPts val="0"/>
              </a:spcBef>
              <a:spcAft>
                <a:spcPts val="0"/>
              </a:spcAft>
            </a:pPr>
            <a:r>
              <a:rPr lang="en-IN" sz="1400" b="1" dirty="0">
                <a:effectLst/>
                <a:latin typeface="Roboto Slab (Headings)"/>
                <a:ea typeface="Times New Roman" panose="02020603050405020304" pitchFamily="18" charset="0"/>
              </a:rPr>
              <a:t>For a stop loss of 2.0 reward to risk ratio for approximate 0.8 Precision would be 2*.8/2*.2=4:1 if 0.5% difference in consecutive day close price for any stock is only 2.0.for higher percentage difference reward to risk ratio would be higher.</a:t>
            </a:r>
            <a:endParaRPr lang="en-US" sz="1400" b="1" dirty="0">
              <a:effectLst/>
              <a:latin typeface="Roboto Slab (Headings)"/>
              <a:ea typeface="Times New Roman" panose="02020603050405020304" pitchFamily="18" charset="0"/>
            </a:endParaRPr>
          </a:p>
        </p:txBody>
      </p:sp>
      <p:cxnSp>
        <p:nvCxnSpPr>
          <p:cNvPr id="6" name="Straight Connector 5">
            <a:extLst>
              <a:ext uri="{FF2B5EF4-FFF2-40B4-BE49-F238E27FC236}">
                <a16:creationId xmlns:a16="http://schemas.microsoft.com/office/drawing/2014/main" id="{681DE753-0371-496D-8DA3-6FD123FCA797}"/>
              </a:ext>
            </a:extLst>
          </p:cNvPr>
          <p:cNvCxnSpPr/>
          <p:nvPr/>
        </p:nvCxnSpPr>
        <p:spPr>
          <a:xfrm>
            <a:off x="8454887" y="1258957"/>
            <a:ext cx="0" cy="5088835"/>
          </a:xfrm>
          <a:prstGeom prst="line">
            <a:avLst/>
          </a:prstGeom>
        </p:spPr>
        <p:style>
          <a:lnRef idx="1">
            <a:schemeClr val="dk1"/>
          </a:lnRef>
          <a:fillRef idx="0">
            <a:schemeClr val="dk1"/>
          </a:fillRef>
          <a:effectRef idx="0">
            <a:schemeClr val="dk1"/>
          </a:effectRef>
          <a:fontRef idx="minor">
            <a:schemeClr val="tx1"/>
          </a:fontRef>
        </p:style>
      </p:cxnSp>
      <p:sp>
        <p:nvSpPr>
          <p:cNvPr id="7" name="Arrow: Right 6">
            <a:extLst>
              <a:ext uri="{FF2B5EF4-FFF2-40B4-BE49-F238E27FC236}">
                <a16:creationId xmlns:a16="http://schemas.microsoft.com/office/drawing/2014/main" id="{C02CD0C8-69D4-44C9-97B4-FC276341802E}"/>
              </a:ext>
            </a:extLst>
          </p:cNvPr>
          <p:cNvSpPr/>
          <p:nvPr/>
        </p:nvSpPr>
        <p:spPr>
          <a:xfrm>
            <a:off x="8309111" y="2160104"/>
            <a:ext cx="543333"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A2A69A4-6B9F-4991-BACC-705FFD85373F}"/>
              </a:ext>
            </a:extLst>
          </p:cNvPr>
          <p:cNvSpPr txBox="1"/>
          <p:nvPr/>
        </p:nvSpPr>
        <p:spPr>
          <a:xfrm>
            <a:off x="8852444" y="1503421"/>
            <a:ext cx="2756457" cy="1200329"/>
          </a:xfrm>
          <a:prstGeom prst="rect">
            <a:avLst/>
          </a:prstGeom>
          <a:solidFill>
            <a:schemeClr val="accent2">
              <a:lumMod val="40000"/>
              <a:lumOff val="60000"/>
            </a:schemeClr>
          </a:solidFill>
        </p:spPr>
        <p:txBody>
          <a:bodyPr wrap="square">
            <a:spAutoFit/>
          </a:bodyPr>
          <a:lstStyle/>
          <a:p>
            <a:r>
              <a:rPr lang="en-IN" b="1" dirty="0">
                <a:effectLst/>
                <a:latin typeface="Roboto Slab (Headings)"/>
                <a:ea typeface="Times New Roman" panose="02020603050405020304" pitchFamily="18" charset="0"/>
              </a:rPr>
              <a:t>RF classifier modelling has given the highest efficiency in Direction Detection. </a:t>
            </a:r>
            <a:endParaRPr lang="en-US" b="1" dirty="0">
              <a:latin typeface="Roboto Slab (Headings)"/>
            </a:endParaRPr>
          </a:p>
        </p:txBody>
      </p:sp>
      <p:sp>
        <p:nvSpPr>
          <p:cNvPr id="12" name="TextBox 11">
            <a:extLst>
              <a:ext uri="{FF2B5EF4-FFF2-40B4-BE49-F238E27FC236}">
                <a16:creationId xmlns:a16="http://schemas.microsoft.com/office/drawing/2014/main" id="{E0441A5A-ADF3-47D3-956F-8CA3E430FB12}"/>
              </a:ext>
            </a:extLst>
          </p:cNvPr>
          <p:cNvSpPr txBox="1"/>
          <p:nvPr/>
        </p:nvSpPr>
        <p:spPr>
          <a:xfrm>
            <a:off x="8852445" y="2892000"/>
            <a:ext cx="2650442" cy="921987"/>
          </a:xfrm>
          <a:prstGeom prst="rect">
            <a:avLst/>
          </a:prstGeom>
          <a:solidFill>
            <a:schemeClr val="accent2">
              <a:lumMod val="40000"/>
              <a:lumOff val="60000"/>
            </a:schemeClr>
          </a:solidFill>
        </p:spPr>
        <p:txBody>
          <a:bodyPr wrap="square">
            <a:spAutoFit/>
          </a:bodyPr>
          <a:lstStyle/>
          <a:p>
            <a:r>
              <a:rPr lang="en-US" b="1" dirty="0"/>
              <a:t>LR Classifier provides best go long direction prediction</a:t>
            </a:r>
          </a:p>
        </p:txBody>
      </p:sp>
      <p:sp>
        <p:nvSpPr>
          <p:cNvPr id="13" name="Arrow: Right 12">
            <a:extLst>
              <a:ext uri="{FF2B5EF4-FFF2-40B4-BE49-F238E27FC236}">
                <a16:creationId xmlns:a16="http://schemas.microsoft.com/office/drawing/2014/main" id="{91AB7468-A874-4687-A57C-96A74D2E3DC9}"/>
              </a:ext>
            </a:extLst>
          </p:cNvPr>
          <p:cNvSpPr/>
          <p:nvPr/>
        </p:nvSpPr>
        <p:spPr>
          <a:xfrm>
            <a:off x="8309111" y="3186119"/>
            <a:ext cx="543333" cy="2428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782771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noAutofit/>
          </a:bodyPr>
          <a:lstStyle/>
          <a:p>
            <a:pPr marL="0" algn="l">
              <a:lnSpc>
                <a:spcPct val="115000"/>
              </a:lnSpc>
              <a:spcBef>
                <a:spcPts val="1000"/>
              </a:spcBef>
              <a:spcAft>
                <a:spcPts val="0"/>
              </a:spcAft>
            </a:pPr>
            <a:r>
              <a:rPr lang="en-US" sz="3200" b="1" dirty="0">
                <a:effectLst/>
                <a:latin typeface="Roboto Slab (Headings)"/>
                <a:ea typeface="Times New Roman" panose="02020603050405020304" pitchFamily="18" charset="0"/>
                <a:cs typeface="Times New Roman" panose="02020603050405020304" pitchFamily="18" charset="0"/>
              </a:rPr>
              <a:t>Utility from the Business perspectives</a:t>
            </a:r>
            <a:endParaRPr lang="en-US" sz="3200" b="1" dirty="0">
              <a:effectLst/>
              <a:latin typeface="Roboto Slab (Headings)"/>
              <a:ea typeface="Times New Roman" panose="02020603050405020304" pitchFamily="18" charset="0"/>
            </a:endParaRPr>
          </a:p>
        </p:txBody>
      </p:sp>
      <p:sp>
        <p:nvSpPr>
          <p:cNvPr id="5" name="TextBox 4">
            <a:extLst>
              <a:ext uri="{FF2B5EF4-FFF2-40B4-BE49-F238E27FC236}">
                <a16:creationId xmlns:a16="http://schemas.microsoft.com/office/drawing/2014/main"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9" name="TextBox 8">
            <a:extLst>
              <a:ext uri="{FF2B5EF4-FFF2-40B4-BE49-F238E27FC236}">
                <a16:creationId xmlns:a16="http://schemas.microsoft.com/office/drawing/2014/main" id="{F726B878-B98C-4BD9-8E0B-1FD20106C350}"/>
              </a:ext>
            </a:extLst>
          </p:cNvPr>
          <p:cNvSpPr txBox="1"/>
          <p:nvPr/>
        </p:nvSpPr>
        <p:spPr>
          <a:xfrm>
            <a:off x="410446" y="1465366"/>
            <a:ext cx="11198455" cy="873572"/>
          </a:xfrm>
          <a:prstGeom prst="rect">
            <a:avLst/>
          </a:prstGeom>
          <a:solidFill>
            <a:schemeClr val="accent2">
              <a:lumMod val="40000"/>
              <a:lumOff val="60000"/>
            </a:schemeClr>
          </a:solidFill>
        </p:spPr>
        <p:txBody>
          <a:bodyPr wrap="square">
            <a:spAutoFit/>
          </a:bodyPr>
          <a:lstStyle/>
          <a:p>
            <a:pPr marL="0" marR="0" algn="just">
              <a:lnSpc>
                <a:spcPct val="15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If we invest Rs.10000 for a period of 1 year i.e. approximately 200 days and roughly calculate profit with 0.5% change on close price with lowest precision in detecting true positives then following results are possible.</a:t>
            </a:r>
          </a:p>
        </p:txBody>
      </p:sp>
      <p:sp>
        <p:nvSpPr>
          <p:cNvPr id="11" name="TextBox 10">
            <a:extLst>
              <a:ext uri="{FF2B5EF4-FFF2-40B4-BE49-F238E27FC236}">
                <a16:creationId xmlns:a16="http://schemas.microsoft.com/office/drawing/2014/main" id="{4352A583-8CDE-410D-B728-4692EF0C4F3D}"/>
              </a:ext>
            </a:extLst>
          </p:cNvPr>
          <p:cNvSpPr txBox="1"/>
          <p:nvPr/>
        </p:nvSpPr>
        <p:spPr>
          <a:xfrm>
            <a:off x="410446" y="2406049"/>
            <a:ext cx="11198455" cy="458074"/>
          </a:xfrm>
          <a:prstGeom prst="rect">
            <a:avLst/>
          </a:prstGeom>
          <a:solidFill>
            <a:schemeClr val="accent2">
              <a:lumMod val="40000"/>
              <a:lumOff val="60000"/>
            </a:schemeClr>
          </a:solidFill>
        </p:spPr>
        <p:txBody>
          <a:bodyPr wrap="square">
            <a:spAutoFit/>
          </a:bodyPr>
          <a:lstStyle/>
          <a:p>
            <a:pPr marL="0" marR="0" algn="just">
              <a:lnSpc>
                <a:spcPct val="150000"/>
              </a:lnSpc>
              <a:spcBef>
                <a:spcPts val="0"/>
              </a:spcBef>
              <a:spcAft>
                <a:spcPts val="0"/>
              </a:spcAft>
            </a:pPr>
            <a:r>
              <a:rPr lang="en-US" sz="1800" b="1" dirty="0">
                <a:effectLst/>
                <a:latin typeface="Times New Roman" panose="02020603050405020304" pitchFamily="18" charset="0"/>
                <a:ea typeface="Times New Roman" panose="02020603050405020304" pitchFamily="18" charset="0"/>
              </a:rPr>
              <a:t>Go Long Direction Prediction</a:t>
            </a:r>
            <a:r>
              <a:rPr lang="en-US" sz="1800" dirty="0">
                <a:effectLst/>
                <a:latin typeface="Times New Roman" panose="02020603050405020304" pitchFamily="18" charset="0"/>
                <a:ea typeface="Times New Roman" panose="02020603050405020304" pitchFamily="18" charset="0"/>
              </a:rPr>
              <a:t>: </a:t>
            </a:r>
          </a:p>
        </p:txBody>
      </p:sp>
      <p:sp>
        <p:nvSpPr>
          <p:cNvPr id="15" name="TextBox 14">
            <a:extLst>
              <a:ext uri="{FF2B5EF4-FFF2-40B4-BE49-F238E27FC236}">
                <a16:creationId xmlns:a16="http://schemas.microsoft.com/office/drawing/2014/main" id="{68A2E172-D656-463E-8494-9E295740D1DE}"/>
              </a:ext>
            </a:extLst>
          </p:cNvPr>
          <p:cNvSpPr txBox="1"/>
          <p:nvPr/>
        </p:nvSpPr>
        <p:spPr>
          <a:xfrm>
            <a:off x="410447" y="2931234"/>
            <a:ext cx="11198455" cy="3366563"/>
          </a:xfrm>
          <a:prstGeom prst="rect">
            <a:avLst/>
          </a:prstGeom>
          <a:solidFill>
            <a:schemeClr val="accent2">
              <a:lumMod val="40000"/>
              <a:lumOff val="60000"/>
            </a:schemeClr>
          </a:solidFill>
        </p:spPr>
        <p:txBody>
          <a:bodyPr wrap="square">
            <a:spAutoFit/>
          </a:bodyPr>
          <a:lstStyle/>
          <a:p>
            <a:pPr marL="285750" marR="0" indent="-285750" algn="just">
              <a:lnSpc>
                <a:spcPct val="150000"/>
              </a:lnSpc>
              <a:spcBef>
                <a:spcPts val="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Using Volume Indicators with lowest precision 0.92 would roughly bring:0.5*10000*200*0.92/100=Rs.9200 profit which would be 9200/10000=92% returns.</a:t>
            </a:r>
          </a:p>
          <a:p>
            <a:pPr marL="285750" marR="0" indent="-285750" algn="just">
              <a:lnSpc>
                <a:spcPct val="150000"/>
              </a:lnSpc>
              <a:spcBef>
                <a:spcPts val="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 Using Momentum Indicators with lowest precision 0.69 would roughly bring:0.5*10000*200*0.69/100=Rs.6900 profit which would be 6900/10000=69% returns.</a:t>
            </a:r>
          </a:p>
          <a:p>
            <a:pPr marL="285750" marR="0" indent="-285750" algn="just">
              <a:lnSpc>
                <a:spcPct val="150000"/>
              </a:lnSpc>
              <a:spcBef>
                <a:spcPts val="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 Using Trend Indicators with lowest precision 0.61 would roughly bring:0.5*10000*200*0.61/100=Rs.6100 profit which would be 6100/10000=61% returns.</a:t>
            </a:r>
          </a:p>
          <a:p>
            <a:pPr marL="285750" marR="0" indent="-285750" algn="just">
              <a:lnSpc>
                <a:spcPct val="150000"/>
              </a:lnSpc>
              <a:spcBef>
                <a:spcPts val="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 Using Volatility Indicators with lowest precision 0.63 would roughly bring:0.5*10000*200*0.63/100=Rs.6300 profit which would be 6300/10000=63% returns.</a:t>
            </a:r>
          </a:p>
        </p:txBody>
      </p:sp>
    </p:spTree>
    <p:extLst>
      <p:ext uri="{BB962C8B-B14F-4D97-AF65-F5344CB8AC3E}">
        <p14:creationId xmlns:p14="http://schemas.microsoft.com/office/powerpoint/2010/main" val="29954333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and Future Work</a:t>
            </a:r>
          </a:p>
        </p:txBody>
      </p:sp>
      <p:pic>
        <p:nvPicPr>
          <p:cNvPr id="4" name="Picture 3">
            <a:extLst>
              <a:ext uri="{FF2B5EF4-FFF2-40B4-BE49-F238E27FC236}">
                <a16:creationId xmlns:a16="http://schemas.microsoft.com/office/drawing/2014/main" id="{21BAC6B7-2DC4-48F1-8635-549E89D45D3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4315" y="1619643"/>
            <a:ext cx="3192223" cy="4350328"/>
          </a:xfrm>
          <a:prstGeom prst="rect">
            <a:avLst/>
          </a:prstGeom>
        </p:spPr>
      </p:pic>
      <p:cxnSp>
        <p:nvCxnSpPr>
          <p:cNvPr id="6" name="Straight Connector 5">
            <a:extLst>
              <a:ext uri="{FF2B5EF4-FFF2-40B4-BE49-F238E27FC236}">
                <a16:creationId xmlns:a16="http://schemas.microsoft.com/office/drawing/2014/main" id="{79E95D5E-120B-4140-A14F-44CAE0B4CB21}"/>
              </a:ext>
            </a:extLst>
          </p:cNvPr>
          <p:cNvCxnSpPr/>
          <p:nvPr/>
        </p:nvCxnSpPr>
        <p:spPr>
          <a:xfrm>
            <a:off x="3156167" y="1203435"/>
            <a:ext cx="0" cy="5217319"/>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B2F5C465-F372-4ABA-849B-3DA33CCC1582}"/>
              </a:ext>
            </a:extLst>
          </p:cNvPr>
          <p:cNvSpPr txBox="1"/>
          <p:nvPr/>
        </p:nvSpPr>
        <p:spPr>
          <a:xfrm>
            <a:off x="3156167" y="1296201"/>
            <a:ext cx="8717779" cy="3784882"/>
          </a:xfrm>
          <a:prstGeom prst="rect">
            <a:avLst/>
          </a:prstGeom>
          <a:solidFill>
            <a:schemeClr val="accent1">
              <a:lumMod val="40000"/>
              <a:lumOff val="60000"/>
            </a:schemeClr>
          </a:solidFill>
        </p:spPr>
        <p:txBody>
          <a:bodyPr wrap="square">
            <a:spAutoFit/>
          </a:bodyPr>
          <a:lstStyle/>
          <a:p>
            <a:pPr marL="342900" indent="-342900" algn="just">
              <a:lnSpc>
                <a:spcPct val="150000"/>
              </a:lnSpc>
              <a:buFont typeface="+mj-lt"/>
              <a:buAutoNum type="arabicPeriod"/>
              <a:defRPr/>
            </a:pPr>
            <a:r>
              <a:rPr lang="en-IN" sz="1800" dirty="0">
                <a:effectLst/>
                <a:ea typeface="Times New Roman" panose="02020603050405020304" pitchFamily="18" charset="0"/>
              </a:rPr>
              <a:t>Any stock on the stock market can utilize the same procedure as defined in this project to forecast buy or sell choices, which is helpful.</a:t>
            </a:r>
            <a:endParaRPr lang="en-IN" dirty="0">
              <a:ea typeface="Times New Roman" panose="02020603050405020304" pitchFamily="18" charset="0"/>
            </a:endParaRPr>
          </a:p>
          <a:p>
            <a:pPr marL="342900" indent="-342900" algn="just">
              <a:lnSpc>
                <a:spcPct val="150000"/>
              </a:lnSpc>
              <a:buFont typeface="+mj-lt"/>
              <a:buAutoNum type="arabicPeriod"/>
              <a:defRPr/>
            </a:pPr>
            <a:r>
              <a:rPr lang="en-US" b="0" i="0" dirty="0">
                <a:solidFill>
                  <a:srgbClr val="242424"/>
                </a:solidFill>
                <a:effectLst/>
              </a:rPr>
              <a:t>Intelligent Automated system on Options </a:t>
            </a:r>
            <a:r>
              <a:rPr lang="en-IN" b="0" i="0" dirty="0">
                <a:solidFill>
                  <a:srgbClr val="242424"/>
                </a:solidFill>
                <a:effectLst/>
              </a:rPr>
              <a:t>Trading would be the next step forward.</a:t>
            </a:r>
            <a:endParaRPr lang="en-IN" dirty="0">
              <a:ea typeface="Times New Roman" panose="02020603050405020304" pitchFamily="18" charset="0"/>
            </a:endParaRPr>
          </a:p>
          <a:p>
            <a:pPr marL="342900" indent="-342900" algn="just">
              <a:lnSpc>
                <a:spcPct val="150000"/>
              </a:lnSpc>
              <a:buFont typeface="+mj-lt"/>
              <a:buAutoNum type="arabicPeriod"/>
              <a:defRPr/>
            </a:pPr>
            <a:r>
              <a:rPr lang="en-IN" sz="1800" dirty="0">
                <a:effectLst/>
                <a:ea typeface="Times New Roman" panose="02020603050405020304" pitchFamily="18" charset="0"/>
              </a:rPr>
              <a:t>In the Future, there is a deployment Dashboard proposed. </a:t>
            </a:r>
            <a:endParaRPr lang="en-US" sz="1800" dirty="0">
              <a:effectLst/>
              <a:ea typeface="Times New Roman" panose="02020603050405020304" pitchFamily="18" charset="0"/>
            </a:endParaRP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In future projects, it can be shown how to define Bullish and Bearish regimes using modern machine learning techniques.</a:t>
            </a: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The </a:t>
            </a:r>
            <a:r>
              <a:rPr kumimoji="0" lang="en-US" sz="1800" b="0" i="0" u="none" strike="noStrike" kern="1200" cap="none" spc="0" normalizeH="0" baseline="0" noProof="0" dirty="0">
                <a:ln>
                  <a:noFill/>
                </a:ln>
                <a:solidFill>
                  <a:prstClr val="black"/>
                </a:solidFill>
                <a:effectLst/>
                <a:uLnTx/>
                <a:uFillTx/>
                <a:ea typeface="Calibri" panose="020F0502020204030204" pitchFamily="34" charset="0"/>
                <a:cs typeface="+mn-cs"/>
              </a:rPr>
              <a:t>Sentiment Analysis Approach may also be explored  using Text Analytics for predicting stock market returns.</a:t>
            </a:r>
            <a:endParaRPr kumimoji="0" lang="en-US" sz="1800" b="0" i="0" u="none" strike="noStrike" kern="1200" cap="none" spc="0" normalizeH="0" baseline="0" noProof="0" dirty="0">
              <a:ln>
                <a:noFill/>
              </a:ln>
              <a:solidFill>
                <a:prstClr val="black"/>
              </a:solidFill>
              <a:effectLst/>
              <a:uLnTx/>
              <a:uFillTx/>
              <a:ea typeface="Times New Roman" panose="02020603050405020304" pitchFamily="18" charset="0"/>
              <a:cs typeface="+mn-cs"/>
            </a:endParaRPr>
          </a:p>
        </p:txBody>
      </p:sp>
    </p:spTree>
    <p:extLst>
      <p:ext uri="{BB962C8B-B14F-4D97-AF65-F5344CB8AC3E}">
        <p14:creationId xmlns:p14="http://schemas.microsoft.com/office/powerpoint/2010/main" val="21735533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5" name="TextBox 4">
            <a:extLst>
              <a:ext uri="{FF2B5EF4-FFF2-40B4-BE49-F238E27FC236}">
                <a16:creationId xmlns:a16="http://schemas.microsoft.com/office/drawing/2014/main" id="{21BEF2FB-B362-42B5-BCF1-883AD1E0E0CE}"/>
              </a:ext>
            </a:extLst>
          </p:cNvPr>
          <p:cNvSpPr txBox="1"/>
          <p:nvPr/>
        </p:nvSpPr>
        <p:spPr>
          <a:xfrm>
            <a:off x="701245" y="1526915"/>
            <a:ext cx="11067421" cy="4585871"/>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600" dirty="0">
                <a:effectLst/>
                <a:ea typeface="Times New Roman" panose="02020603050405020304" pitchFamily="18" charset="0"/>
              </a:rPr>
              <a:t>Al-Bairmani, Z. A. A., &amp; Ismael, A. A. (2021). Using Logistic Regression Model to Study the Most Important Factors Which Affects Diabetes for the Elderly in the City of Hilla / 2019. </a:t>
            </a:r>
            <a:r>
              <a:rPr lang="en-IN" sz="600" i="1" dirty="0">
                <a:effectLst/>
                <a:ea typeface="Times New Roman" panose="02020603050405020304" pitchFamily="18" charset="0"/>
              </a:rPr>
              <a:t>Journal of Physics: Conference Series</a:t>
            </a:r>
            <a:r>
              <a:rPr lang="en-IN" sz="600" dirty="0">
                <a:effectLst/>
                <a:ea typeface="Times New Roman" panose="02020603050405020304" pitchFamily="18" charset="0"/>
              </a:rPr>
              <a:t>, </a:t>
            </a:r>
            <a:r>
              <a:rPr lang="en-IN" sz="600" i="1" dirty="0">
                <a:effectLst/>
                <a:ea typeface="Times New Roman" panose="02020603050405020304" pitchFamily="18" charset="0"/>
              </a:rPr>
              <a:t>1818</a:t>
            </a:r>
            <a:r>
              <a:rPr lang="en-IN" sz="600" dirty="0">
                <a:effectLst/>
                <a:ea typeface="Times New Roman" panose="02020603050405020304" pitchFamily="18" charset="0"/>
              </a:rPr>
              <a:t>(1). https://doi.org/10.1088/1742-6596/1818/1/012016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Alhomadi, A. (2021). Forecasting stock market prices : A machine learning approach. </a:t>
            </a:r>
            <a:r>
              <a:rPr lang="en-IN" sz="600" i="1" dirty="0">
                <a:effectLst/>
                <a:ea typeface="Times New Roman" panose="02020603050405020304" pitchFamily="18" charset="0"/>
              </a:rPr>
              <a:t>Digital Commons</a:t>
            </a:r>
            <a:r>
              <a:rPr lang="en-IN" sz="600" dirty="0">
                <a:effectLst/>
                <a:ea typeface="Times New Roman" panose="02020603050405020304" pitchFamily="18" charset="0"/>
              </a:rPr>
              <a:t>, </a:t>
            </a:r>
            <a:r>
              <a:rPr lang="en-IN" sz="600" i="1" dirty="0">
                <a:effectLst/>
                <a:ea typeface="Times New Roman" panose="02020603050405020304" pitchFamily="18" charset="0"/>
              </a:rPr>
              <a:t>11</a:t>
            </a:r>
            <a:r>
              <a:rPr lang="en-IN" sz="600" dirty="0">
                <a:effectLst/>
                <a:ea typeface="Times New Roman" panose="02020603050405020304" pitchFamily="18" charset="0"/>
              </a:rPr>
              <a:t>(2), 16–36.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Anjani, T., &amp; Syarif, A. D. (2019). The Effect of Fundamental Analysis on Stock Returns using Data Panels ; Evidence Pharmaceutical Companies listed on IDX. </a:t>
            </a:r>
            <a:r>
              <a:rPr lang="en-IN" sz="600" i="1" dirty="0">
                <a:effectLst/>
                <a:ea typeface="Times New Roman" panose="02020603050405020304" pitchFamily="18" charset="0"/>
              </a:rPr>
              <a:t>International Journal of Innovate Science and Research Technology</a:t>
            </a:r>
            <a:r>
              <a:rPr lang="en-IN" sz="600" dirty="0">
                <a:effectLst/>
                <a:ea typeface="Times New Roman" panose="02020603050405020304" pitchFamily="18" charset="0"/>
              </a:rPr>
              <a:t>, </a:t>
            </a:r>
            <a:r>
              <a:rPr lang="en-IN" sz="600" i="1" dirty="0">
                <a:effectLst/>
                <a:ea typeface="Times New Roman" panose="02020603050405020304" pitchFamily="18" charset="0"/>
              </a:rPr>
              <a:t>4</a:t>
            </a:r>
            <a:r>
              <a:rPr lang="en-IN" sz="600" dirty="0">
                <a:effectLst/>
                <a:ea typeface="Times New Roman" panose="02020603050405020304" pitchFamily="18" charset="0"/>
              </a:rPr>
              <a:t>(7), 500–505.</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Cornellius Yudha Wijaya. (2021). </a:t>
            </a:r>
            <a:r>
              <a:rPr lang="en-IN" sz="600" i="1" dirty="0">
                <a:effectLst/>
                <a:ea typeface="Times New Roman" panose="02020603050405020304" pitchFamily="18" charset="0"/>
              </a:rPr>
              <a:t>CRISP-DM Methodology For Your First Data Science Project</a:t>
            </a:r>
            <a:r>
              <a:rPr lang="en-IN" sz="600" dirty="0">
                <a:effectLst/>
                <a:ea typeface="Times New Roman" panose="02020603050405020304" pitchFamily="18" charset="0"/>
              </a:rPr>
              <a:t>. https://towardsdatascience.com/crisp-dm-methodology-for-your-first-data-science-project-769f35e0346c</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Dahham, A. Z. D., &amp; Ibrahim, A. A. (2020). Effects of Volatility and Trend Indicator for Improving Price Prediction of Cryptocurrency. </a:t>
            </a:r>
            <a:r>
              <a:rPr lang="en-IN" sz="600" i="1" dirty="0">
                <a:effectLst/>
                <a:ea typeface="Times New Roman" panose="02020603050405020304" pitchFamily="18" charset="0"/>
              </a:rPr>
              <a:t>IOP Conference Series: Materials Science and Engineering</a:t>
            </a:r>
            <a:r>
              <a:rPr lang="en-IN" sz="600" dirty="0">
                <a:effectLst/>
                <a:ea typeface="Times New Roman" panose="02020603050405020304" pitchFamily="18" charset="0"/>
              </a:rPr>
              <a:t>, </a:t>
            </a:r>
            <a:r>
              <a:rPr lang="en-IN" sz="600" i="1" dirty="0">
                <a:effectLst/>
                <a:ea typeface="Times New Roman" panose="02020603050405020304" pitchFamily="18" charset="0"/>
              </a:rPr>
              <a:t>928</a:t>
            </a:r>
            <a:r>
              <a:rPr lang="en-IN" sz="600" dirty="0">
                <a:effectLst/>
                <a:ea typeface="Times New Roman" panose="02020603050405020304" pitchFamily="18" charset="0"/>
              </a:rPr>
              <a:t>(3). https://doi.org/10.1088/1757-899X/928/3/032043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Dar, A. N. (2021). PRINCIPAL COMPONENT ANALYSIS (PCA) (Using Eigen Decomposition). </a:t>
            </a:r>
            <a:r>
              <a:rPr lang="en-IN" sz="600" i="1" dirty="0">
                <a:effectLst/>
                <a:ea typeface="Times New Roman" panose="02020603050405020304" pitchFamily="18" charset="0"/>
              </a:rPr>
              <a:t>Gsj</a:t>
            </a:r>
            <a:r>
              <a:rPr lang="en-IN" sz="600" dirty="0">
                <a:effectLst/>
                <a:ea typeface="Times New Roman" panose="02020603050405020304" pitchFamily="18" charset="0"/>
              </a:rPr>
              <a:t>, </a:t>
            </a:r>
            <a:r>
              <a:rPr lang="en-IN" sz="600" i="1" dirty="0">
                <a:effectLst/>
                <a:ea typeface="Times New Roman" panose="02020603050405020304" pitchFamily="18" charset="0"/>
              </a:rPr>
              <a:t>9</a:t>
            </a:r>
            <a:r>
              <a:rPr lang="en-IN" sz="600" dirty="0">
                <a:effectLst/>
                <a:ea typeface="Times New Roman" panose="02020603050405020304" pitchFamily="18" charset="0"/>
              </a:rPr>
              <a:t>(7), 240–252. www.globalscientificjournal.com</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Elbialy, B. A. (2019). The Effect of Using Technical and Fundamental Analysis on the Effectiveness of Investment Decisions of Traders on the Egyptian Stock Exchange. </a:t>
            </a:r>
            <a:r>
              <a:rPr lang="en-IN" sz="600" i="1" dirty="0">
                <a:effectLst/>
                <a:ea typeface="Times New Roman" panose="02020603050405020304" pitchFamily="18" charset="0"/>
              </a:rPr>
              <a:t>International Journal of Applied Engineering Research</a:t>
            </a:r>
            <a:r>
              <a:rPr lang="en-IN" sz="600" dirty="0">
                <a:effectLst/>
                <a:ea typeface="Times New Roman" panose="02020603050405020304" pitchFamily="18" charset="0"/>
              </a:rPr>
              <a:t>, </a:t>
            </a:r>
            <a:r>
              <a:rPr lang="en-IN" sz="600" i="1" dirty="0">
                <a:effectLst/>
                <a:ea typeface="Times New Roman" panose="02020603050405020304" pitchFamily="18" charset="0"/>
              </a:rPr>
              <a:t>14</a:t>
            </a:r>
            <a:r>
              <a:rPr lang="en-IN" sz="600" dirty="0">
                <a:effectLst/>
                <a:ea typeface="Times New Roman" panose="02020603050405020304" pitchFamily="18" charset="0"/>
              </a:rPr>
              <a:t>(24), 4492–4501. http://www.ripublication.com</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Faijareon, C., &amp; Sornil, O. (2019). Evolving and combining technical indicators to generate trading strategies. </a:t>
            </a:r>
            <a:r>
              <a:rPr lang="en-IN" sz="600" i="1" dirty="0">
                <a:effectLst/>
                <a:ea typeface="Times New Roman" panose="02020603050405020304" pitchFamily="18" charset="0"/>
              </a:rPr>
              <a:t>Journal of Physics: Conference Series</a:t>
            </a:r>
            <a:r>
              <a:rPr lang="en-IN" sz="600" dirty="0">
                <a:effectLst/>
                <a:ea typeface="Times New Roman" panose="02020603050405020304" pitchFamily="18" charset="0"/>
              </a:rPr>
              <a:t>, </a:t>
            </a:r>
            <a:r>
              <a:rPr lang="en-IN" sz="600" i="1" dirty="0">
                <a:effectLst/>
                <a:ea typeface="Times New Roman" panose="02020603050405020304" pitchFamily="18" charset="0"/>
              </a:rPr>
              <a:t>1195</a:t>
            </a:r>
            <a:r>
              <a:rPr lang="en-IN" sz="600" dirty="0">
                <a:effectLst/>
                <a:ea typeface="Times New Roman" panose="02020603050405020304" pitchFamily="18" charset="0"/>
              </a:rPr>
              <a:t>(1). https://doi.org/10.1088/1742-6596/1195/1/012010</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Hafeez, M. A., Rashid, M., Tariq, H., Abideen, Z. U., Alotaibi, S. S., &amp; Sinky, M. H. (2021). Performance improvement of decision tree: A robust classifier using tabu search algorithm. </a:t>
            </a:r>
            <a:r>
              <a:rPr lang="en-IN" sz="600" i="1" dirty="0">
                <a:effectLst/>
                <a:ea typeface="Times New Roman" panose="02020603050405020304" pitchFamily="18" charset="0"/>
              </a:rPr>
              <a:t>Applied Sciences (Switzerland)</a:t>
            </a:r>
            <a:r>
              <a:rPr lang="en-IN" sz="600" dirty="0">
                <a:effectLst/>
                <a:ea typeface="Times New Roman" panose="02020603050405020304" pitchFamily="18" charset="0"/>
              </a:rPr>
              <a:t>, </a:t>
            </a:r>
            <a:r>
              <a:rPr lang="en-IN" sz="600" i="1" dirty="0">
                <a:effectLst/>
                <a:ea typeface="Times New Roman" panose="02020603050405020304" pitchFamily="18" charset="0"/>
              </a:rPr>
              <a:t>11</a:t>
            </a:r>
            <a:r>
              <a:rPr lang="en-IN" sz="600" dirty="0">
                <a:effectLst/>
                <a:ea typeface="Times New Roman" panose="02020603050405020304" pitchFamily="18" charset="0"/>
              </a:rPr>
              <a:t>(15). https://doi.org/10.3390/app11156728</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Hansen, K. B. (2020). The virtue of simplicity: On machine learning models in algorithmic trading. </a:t>
            </a:r>
            <a:r>
              <a:rPr lang="en-IN" sz="600" i="1" dirty="0">
                <a:effectLst/>
                <a:ea typeface="Times New Roman" panose="02020603050405020304" pitchFamily="18" charset="0"/>
              </a:rPr>
              <a:t>Big Data and Society</a:t>
            </a:r>
            <a:r>
              <a:rPr lang="en-IN" sz="600" dirty="0">
                <a:effectLst/>
                <a:ea typeface="Times New Roman" panose="02020603050405020304" pitchFamily="18" charset="0"/>
              </a:rPr>
              <a:t>, </a:t>
            </a:r>
            <a:r>
              <a:rPr lang="en-IN" sz="600" i="1" dirty="0">
                <a:effectLst/>
                <a:ea typeface="Times New Roman" panose="02020603050405020304" pitchFamily="18" charset="0"/>
              </a:rPr>
              <a:t>7</a:t>
            </a:r>
            <a:r>
              <a:rPr lang="en-IN" sz="600" dirty="0">
                <a:effectLst/>
                <a:ea typeface="Times New Roman" panose="02020603050405020304" pitchFamily="18" charset="0"/>
              </a:rPr>
              <a:t>(1). https://doi.org/10.1177/2053951720926558</a:t>
            </a:r>
            <a:endParaRPr lang="en-US" sz="600" dirty="0">
              <a:effectLst/>
              <a:ea typeface="Times New Roman" panose="02020603050405020304" pitchFamily="18" charset="0"/>
            </a:endParaRPr>
          </a:p>
          <a:p>
            <a:r>
              <a:rPr lang="en-IN" sz="600" dirty="0">
                <a:effectLst/>
                <a:ea typeface="Times New Roman" panose="02020603050405020304" pitchFamily="18" charset="0"/>
              </a:rPr>
              <a:t>Huang, Y., Capretz, L. F., &amp; Ho, D. (2021). Machine Learning for Stock Prediction Based on Fundamental Analysis. </a:t>
            </a:r>
            <a:r>
              <a:rPr lang="en-IN" sz="600" i="1" dirty="0">
                <a:effectLst/>
                <a:ea typeface="Times New Roman" panose="02020603050405020304" pitchFamily="18" charset="0"/>
              </a:rPr>
              <a:t>2021 IEEE Symposium Series on Computational Intelligence, SSCI </a:t>
            </a:r>
          </a:p>
          <a:p>
            <a:pPr marL="304800" marR="0" indent="-304800">
              <a:lnSpc>
                <a:spcPct val="150000"/>
              </a:lnSpc>
              <a:spcBef>
                <a:spcPts val="0"/>
              </a:spcBef>
              <a:spcAft>
                <a:spcPts val="0"/>
              </a:spcAft>
            </a:pPr>
            <a:r>
              <a:rPr lang="en-IN" sz="600" i="1" dirty="0">
                <a:effectLst/>
                <a:ea typeface="Times New Roman" panose="02020603050405020304" pitchFamily="18" charset="0"/>
              </a:rPr>
              <a:t> 2021 - Proceedings</a:t>
            </a:r>
            <a:r>
              <a:rPr lang="en-IN" sz="600" dirty="0">
                <a:effectLst/>
                <a:ea typeface="Times New Roman" panose="02020603050405020304" pitchFamily="18" charset="0"/>
              </a:rPr>
              <a:t>. https://doi.org/10.1109/SSCI50451.2021.9660134</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Jena, M., &amp; Dehuri, S. (2020). Decision tree for classification and regression: A state-of-the art review. </a:t>
            </a:r>
            <a:r>
              <a:rPr lang="en-IN" sz="600" i="1" dirty="0">
                <a:effectLst/>
                <a:ea typeface="Times New Roman" panose="02020603050405020304" pitchFamily="18" charset="0"/>
              </a:rPr>
              <a:t>Informatica (Slovenia)</a:t>
            </a:r>
            <a:r>
              <a:rPr lang="en-IN" sz="600" dirty="0">
                <a:effectLst/>
                <a:ea typeface="Times New Roman" panose="02020603050405020304" pitchFamily="18" charset="0"/>
              </a:rPr>
              <a:t>, </a:t>
            </a:r>
            <a:r>
              <a:rPr lang="en-IN" sz="600" i="1" dirty="0">
                <a:effectLst/>
                <a:ea typeface="Times New Roman" panose="02020603050405020304" pitchFamily="18" charset="0"/>
              </a:rPr>
              <a:t>44</a:t>
            </a:r>
            <a:r>
              <a:rPr lang="en-IN" sz="600" dirty="0">
                <a:effectLst/>
                <a:ea typeface="Times New Roman" panose="02020603050405020304" pitchFamily="18" charset="0"/>
              </a:rPr>
              <a:t>(4), 405–420. https://doi.org/10.31449/INF.V44I4.3023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Kimbonguila, A., Matos, L., Petit, J., Scher, J., &amp; Nzikou, J.-M. (2019). Effect of Physical Treatment on the Physicochemical, Rheological and Functional Properties of Yam Meal of the Cultivar “Ngumvu” From Dioscorea Alata L. of Congo. </a:t>
            </a:r>
            <a:r>
              <a:rPr lang="en-IN" sz="600" i="1" dirty="0">
                <a:effectLst/>
                <a:ea typeface="Times New Roman" panose="02020603050405020304" pitchFamily="18" charset="0"/>
              </a:rPr>
              <a:t>International Journal of Recent Scientific Research</a:t>
            </a:r>
            <a:r>
              <a:rPr lang="en-IN" sz="600" dirty="0">
                <a:effectLst/>
                <a:ea typeface="Times New Roman" panose="02020603050405020304" pitchFamily="18" charset="0"/>
              </a:rPr>
              <a:t>, </a:t>
            </a:r>
            <a:r>
              <a:rPr lang="en-IN" sz="600" i="1" dirty="0">
                <a:effectLst/>
                <a:ea typeface="Times New Roman" panose="02020603050405020304" pitchFamily="18" charset="0"/>
              </a:rPr>
              <a:t>10</a:t>
            </a:r>
            <a:r>
              <a:rPr lang="en-IN" sz="600" dirty="0">
                <a:effectLst/>
                <a:ea typeface="Times New Roman" panose="02020603050405020304" pitchFamily="18" charset="0"/>
              </a:rPr>
              <a:t>, 30693–30695. https://doi.org/10.24327/IJRSR</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Magner, N., Lavin, J. F., Valle, M., &amp; Hardy, N. (2021). The predictive power of stock market’s expectations volatility: A financial synchronization phenomenon. </a:t>
            </a:r>
            <a:r>
              <a:rPr lang="en-IN" sz="600" i="1" dirty="0">
                <a:effectLst/>
                <a:ea typeface="Times New Roman" panose="02020603050405020304" pitchFamily="18" charset="0"/>
              </a:rPr>
              <a:t>PLoS ONE</a:t>
            </a:r>
            <a:r>
              <a:rPr lang="en-IN" sz="600" dirty="0">
                <a:effectLst/>
                <a:ea typeface="Times New Roman" panose="02020603050405020304" pitchFamily="18" charset="0"/>
              </a:rPr>
              <a:t>, </a:t>
            </a:r>
            <a:r>
              <a:rPr lang="en-IN" sz="600" i="1" dirty="0">
                <a:effectLst/>
                <a:ea typeface="Times New Roman" panose="02020603050405020304" pitchFamily="18" charset="0"/>
              </a:rPr>
              <a:t>16</a:t>
            </a:r>
            <a:r>
              <a:rPr lang="en-IN" sz="600" dirty="0">
                <a:effectLst/>
                <a:ea typeface="Times New Roman" panose="02020603050405020304" pitchFamily="18" charset="0"/>
              </a:rPr>
              <a:t>(5 May), 1–21. https://doi.org/10.1371/journal.pone.0250846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Markoulidakis, I., Kopsiaftis, G., Rallis, I., &amp; Georgoulas, I. (2021). Multi-Class Confusion Matrix Reduction method and its application on Net Promoter Score classification problem. </a:t>
            </a:r>
            <a:r>
              <a:rPr lang="en-IN" sz="600" i="1" dirty="0">
                <a:effectLst/>
                <a:ea typeface="Times New Roman" panose="02020603050405020304" pitchFamily="18" charset="0"/>
              </a:rPr>
              <a:t>ACM International Conference Proceeding Series</a:t>
            </a:r>
            <a:r>
              <a:rPr lang="en-IN" sz="600" dirty="0">
                <a:effectLst/>
                <a:ea typeface="Times New Roman" panose="02020603050405020304" pitchFamily="18" charset="0"/>
              </a:rPr>
              <a:t>, 412–419. https://doi.org/10.1145/3453892.3461323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Mohapatra, S., &amp; Misra, A. K. (2020). Momentum returns: A portfolio-based empirical study to establish evidence, factors and profitability in Indian stock market. </a:t>
            </a:r>
            <a:r>
              <a:rPr lang="en-IN" sz="600" i="1" dirty="0">
                <a:effectLst/>
                <a:ea typeface="Times New Roman" panose="02020603050405020304" pitchFamily="18" charset="0"/>
              </a:rPr>
              <a:t>IIMB Management Review</a:t>
            </a:r>
            <a:r>
              <a:rPr lang="en-IN" sz="600" dirty="0">
                <a:effectLst/>
                <a:ea typeface="Times New Roman" panose="02020603050405020304" pitchFamily="18" charset="0"/>
              </a:rPr>
              <a:t>, </a:t>
            </a:r>
            <a:r>
              <a:rPr lang="en-IN" sz="600" i="1" dirty="0">
                <a:effectLst/>
                <a:ea typeface="Times New Roman" panose="02020603050405020304" pitchFamily="18" charset="0"/>
              </a:rPr>
              <a:t>32</a:t>
            </a:r>
            <a:r>
              <a:rPr lang="en-IN" sz="600" dirty="0">
                <a:effectLst/>
                <a:ea typeface="Times New Roman" panose="02020603050405020304" pitchFamily="18" charset="0"/>
              </a:rPr>
              <a:t>(1), 75–84. https://doi.org/10.1016/j.iimb.2019.07.007</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moneycontrol. (n.d.). </a:t>
            </a:r>
            <a:r>
              <a:rPr lang="en-IN" sz="600" i="1" dirty="0">
                <a:effectLst/>
                <a:ea typeface="Times New Roman" panose="02020603050405020304" pitchFamily="18" charset="0"/>
              </a:rPr>
              <a:t>HDFC Bank Ltd.TECHNICALS</a:t>
            </a:r>
            <a:r>
              <a:rPr lang="en-IN" sz="600" dirty="0">
                <a:effectLst/>
                <a:ea typeface="Times New Roman" panose="02020603050405020304" pitchFamily="18" charset="0"/>
              </a:rPr>
              <a:t>. https://www.moneycontrol.com/technical-analysis/hdfcbank/HDF01/weekly</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Mukerji, P., Chung, C., Walsh, T., &amp; Xiong, B. (2019). The Impact of Algorithmic Trading in a Simulated Asset Market. </a:t>
            </a:r>
            <a:r>
              <a:rPr lang="en-IN" sz="600" i="1" dirty="0">
                <a:effectLst/>
                <a:ea typeface="Times New Roman" panose="02020603050405020304" pitchFamily="18" charset="0"/>
              </a:rPr>
              <a:t>Journal of Risk and Financial Management</a:t>
            </a:r>
            <a:r>
              <a:rPr lang="en-IN" sz="600" dirty="0">
                <a:effectLst/>
                <a:ea typeface="Times New Roman" panose="02020603050405020304" pitchFamily="18" charset="0"/>
              </a:rPr>
              <a:t>, </a:t>
            </a:r>
            <a:r>
              <a:rPr lang="en-IN" sz="600" i="1" dirty="0">
                <a:effectLst/>
                <a:ea typeface="Times New Roman" panose="02020603050405020304" pitchFamily="18" charset="0"/>
              </a:rPr>
              <a:t>12</a:t>
            </a:r>
            <a:r>
              <a:rPr lang="en-IN" sz="600" dirty="0">
                <a:effectLst/>
                <a:ea typeface="Times New Roman" panose="02020603050405020304" pitchFamily="18" charset="0"/>
              </a:rPr>
              <a:t>(2), 68. https://doi.org/10.3390/jrfm12020068</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Omta, W. A., van Heesbeen, R. G., Shen, I., de Nobel, J., Robers, D., van der Velden, L. M., Medema, R. H., Siebes, A. P. J. M., Feelders, A. J., Brinkkemper, S., Klumperman, J. S., Spruit, M. R., Brinkhuis, M. J. S., &amp; Egan, D. A. (2020). Combining Supervised and Unsupervised Machine Learning Methods for Phenotypic Functional Genomics Screening. </a:t>
            </a:r>
            <a:r>
              <a:rPr lang="en-IN" sz="600" i="1" dirty="0">
                <a:effectLst/>
                <a:ea typeface="Times New Roman" panose="02020603050405020304" pitchFamily="18" charset="0"/>
              </a:rPr>
              <a:t>SLAS Discovery</a:t>
            </a:r>
            <a:r>
              <a:rPr lang="en-IN" sz="600" dirty="0">
                <a:effectLst/>
                <a:ea typeface="Times New Roman" panose="02020603050405020304" pitchFamily="18" charset="0"/>
              </a:rPr>
              <a:t>, </a:t>
            </a:r>
            <a:r>
              <a:rPr lang="en-IN" sz="600" i="1" dirty="0">
                <a:effectLst/>
                <a:ea typeface="Times New Roman" panose="02020603050405020304" pitchFamily="18" charset="0"/>
              </a:rPr>
              <a:t>25</a:t>
            </a:r>
            <a:r>
              <a:rPr lang="en-IN" sz="600" dirty="0">
                <a:effectLst/>
                <a:ea typeface="Times New Roman" panose="02020603050405020304" pitchFamily="18" charset="0"/>
              </a:rPr>
              <a:t>(6), 655–664. https://doi.org/10.1177/2472555220919345</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Rajkar, A., Kumaria, A., Raut, A., &amp; Kulkarni, N. (2021). Stock Market Price Prediction and Analysis. </a:t>
            </a:r>
            <a:r>
              <a:rPr lang="en-IN" sz="600" i="1" dirty="0">
                <a:effectLst/>
                <a:ea typeface="Times New Roman" panose="02020603050405020304" pitchFamily="18" charset="0"/>
              </a:rPr>
              <a:t>International Journal of Engineering Research &amp; Technology</a:t>
            </a:r>
            <a:r>
              <a:rPr lang="en-IN" sz="600" dirty="0">
                <a:effectLst/>
                <a:ea typeface="Times New Roman" panose="02020603050405020304" pitchFamily="18" charset="0"/>
              </a:rPr>
              <a:t>, </a:t>
            </a:r>
            <a:r>
              <a:rPr lang="en-IN" sz="600" i="1" dirty="0">
                <a:effectLst/>
                <a:ea typeface="Times New Roman" panose="02020603050405020304" pitchFamily="18" charset="0"/>
              </a:rPr>
              <a:t>10</a:t>
            </a:r>
            <a:r>
              <a:rPr lang="en-IN" sz="600" dirty="0">
                <a:effectLst/>
                <a:ea typeface="Times New Roman" panose="02020603050405020304" pitchFamily="18" charset="0"/>
              </a:rPr>
              <a:t>(06), 115–119.</a:t>
            </a:r>
            <a:endParaRPr lang="en-US" sz="600" dirty="0">
              <a:effectLst/>
              <a:ea typeface="Times New Roman" panose="02020603050405020304" pitchFamily="18" charset="0"/>
            </a:endParaRPr>
          </a:p>
          <a:p>
            <a:r>
              <a:rPr lang="en-IN" sz="600" dirty="0">
                <a:effectLst/>
                <a:ea typeface="Times New Roman" panose="02020603050405020304" pitchFamily="18" charset="0"/>
              </a:rPr>
              <a:t>Rouf, N., Malik, M. B., Arif, T., Sharma, S., Singh, S., Aich, S., &amp; Kim, H. C. (2021). Stock </a:t>
            </a: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market prediction using machine learning techniques: A decade survey on methodologies, recent developments, and future directions. </a:t>
            </a:r>
            <a:r>
              <a:rPr lang="en-IN" sz="600" i="1" dirty="0">
                <a:effectLst/>
                <a:latin typeface="+mj-lt"/>
                <a:ea typeface="Times New Roman" panose="02020603050405020304" pitchFamily="18" charset="0"/>
              </a:rPr>
              <a:t>Electronics (Switzerland)</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10</a:t>
            </a:r>
            <a:r>
              <a:rPr lang="en-IN" sz="600" dirty="0">
                <a:effectLst/>
                <a:latin typeface="+mj-lt"/>
                <a:ea typeface="Times New Roman" panose="02020603050405020304" pitchFamily="18" charset="0"/>
              </a:rPr>
              <a:t>(21). https://doi.org/10.3390/electronics10212717</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Schonlau, M., &amp; Zou, R. Y. (2020). The random forest algorithm for statistical learning. </a:t>
            </a:r>
            <a:r>
              <a:rPr lang="en-IN" sz="600" i="1" dirty="0">
                <a:effectLst/>
                <a:latin typeface="+mj-lt"/>
                <a:ea typeface="Times New Roman" panose="02020603050405020304" pitchFamily="18" charset="0"/>
              </a:rPr>
              <a:t>Stata Journal</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20</a:t>
            </a:r>
            <a:r>
              <a:rPr lang="en-IN" sz="600" dirty="0">
                <a:effectLst/>
                <a:latin typeface="+mj-lt"/>
                <a:ea typeface="Times New Roman" panose="02020603050405020304" pitchFamily="18" charset="0"/>
              </a:rPr>
              <a:t>(1), 3–29. https://doi.org/10.1177/1536867X20909688</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Shah, D., Isah, H., &amp; Zulkernine, F. (2019). Stock market analysis: A review and taxonomy of prediction techniques. </a:t>
            </a:r>
            <a:r>
              <a:rPr lang="en-IN" sz="600" i="1" dirty="0">
                <a:effectLst/>
                <a:latin typeface="+mj-lt"/>
                <a:ea typeface="Times New Roman" panose="02020603050405020304" pitchFamily="18" charset="0"/>
              </a:rPr>
              <a:t>International Journal of Financial Studies</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7</a:t>
            </a:r>
            <a:r>
              <a:rPr lang="en-IN" sz="600" dirty="0">
                <a:effectLst/>
                <a:latin typeface="+mj-lt"/>
                <a:ea typeface="Times New Roman" panose="02020603050405020304" pitchFamily="18" charset="0"/>
              </a:rPr>
              <a:t>(2). https://doi.org/10.3390/ijfs7020026</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Silva, I., &amp; Naranjo, J. E. (2020). A systematic methodology to evaluate prediction models for driving style classification. </a:t>
            </a:r>
            <a:r>
              <a:rPr lang="en-IN" sz="600" i="1" dirty="0">
                <a:effectLst/>
                <a:latin typeface="+mj-lt"/>
                <a:ea typeface="Times New Roman" panose="02020603050405020304" pitchFamily="18" charset="0"/>
              </a:rPr>
              <a:t>Sensors (Switzerland)</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20</a:t>
            </a:r>
            <a:r>
              <a:rPr lang="en-IN" sz="600" dirty="0">
                <a:effectLst/>
                <a:latin typeface="+mj-lt"/>
                <a:ea typeface="Times New Roman" panose="02020603050405020304" pitchFamily="18" charset="0"/>
              </a:rPr>
              <a:t>(6), 1–21. https://doi.org/10.3390/s20061692</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Sonkiya, P., Bajpai, V., &amp; Bansal, A. (2021). </a:t>
            </a:r>
            <a:r>
              <a:rPr lang="en-IN" sz="600" i="1" dirty="0">
                <a:effectLst/>
                <a:latin typeface="+mj-lt"/>
                <a:ea typeface="Times New Roman" panose="02020603050405020304" pitchFamily="18" charset="0"/>
              </a:rPr>
              <a:t>Stock price prediction using BERT and GAN</a:t>
            </a:r>
            <a:r>
              <a:rPr lang="en-IN" sz="600" dirty="0">
                <a:effectLst/>
                <a:latin typeface="+mj-lt"/>
                <a:ea typeface="Times New Roman" panose="02020603050405020304" pitchFamily="18" charset="0"/>
              </a:rPr>
              <a:t>. http://arxiv.org/abs/2107.09055</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Thanekar, G. S., &amp; Shaikh, Z. S. (2021). Analysis and Evaluation of Technical Indicators for Prediction of Stock Market. </a:t>
            </a:r>
            <a:r>
              <a:rPr lang="en-IN" sz="600" i="1" dirty="0">
                <a:effectLst/>
                <a:latin typeface="+mj-lt"/>
                <a:ea typeface="Times New Roman" panose="02020603050405020304" pitchFamily="18" charset="0"/>
              </a:rPr>
              <a:t>International Journal of Engineering Research &amp; Technology (IJERT)</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10</a:t>
            </a:r>
            <a:r>
              <a:rPr lang="en-IN" sz="600" dirty="0">
                <a:effectLst/>
                <a:latin typeface="+mj-lt"/>
                <a:ea typeface="Times New Roman" panose="02020603050405020304" pitchFamily="18" charset="0"/>
              </a:rPr>
              <a:t>(May), 341–344.</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Wang, L. (2019). Research and Implementation of Machine Learning Classifier Based on KNN. </a:t>
            </a:r>
            <a:r>
              <a:rPr lang="en-IN" sz="600" i="1" dirty="0">
                <a:effectLst/>
                <a:latin typeface="+mj-lt"/>
                <a:ea typeface="Times New Roman" panose="02020603050405020304" pitchFamily="18" charset="0"/>
              </a:rPr>
              <a:t>IOP Conference Series: Materials Science and Engineering</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677</a:t>
            </a:r>
            <a:r>
              <a:rPr lang="en-IN" sz="600" dirty="0">
                <a:effectLst/>
                <a:latin typeface="+mj-lt"/>
                <a:ea typeface="Times New Roman" panose="02020603050405020304" pitchFamily="18" charset="0"/>
              </a:rPr>
              <a:t>(5), 0–5. https://doi.org/10.1088/1757-899X/677/5/052038</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Zhang, P., Jia, Y., &amp; Shang, Y. (2022). Research and application of XGBoost in imbalanced data. </a:t>
            </a:r>
            <a:r>
              <a:rPr lang="en-IN" sz="600" i="1" dirty="0">
                <a:effectLst/>
                <a:latin typeface="+mj-lt"/>
                <a:ea typeface="Times New Roman" panose="02020603050405020304" pitchFamily="18" charset="0"/>
              </a:rPr>
              <a:t>International Journal of Distributed Sensor Networks</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18</a:t>
            </a:r>
            <a:r>
              <a:rPr lang="en-IN" sz="600" dirty="0">
                <a:effectLst/>
                <a:latin typeface="+mj-lt"/>
                <a:ea typeface="Times New Roman" panose="02020603050405020304" pitchFamily="18" charset="0"/>
              </a:rPr>
              <a:t>(6). https://doi.org/10.1177/15501329221106935</a:t>
            </a:r>
            <a:endParaRPr lang="en-US" sz="600" dirty="0">
              <a:effectLst/>
              <a:latin typeface="+mj-lt"/>
              <a:ea typeface="Times New Roman" panose="02020603050405020304" pitchFamily="18" charset="0"/>
            </a:endParaRPr>
          </a:p>
          <a:p>
            <a:endParaRPr lang="en-US" sz="500" dirty="0">
              <a:effectLst/>
              <a:ea typeface="Times New Roman" panose="02020603050405020304" pitchFamily="18" charset="0"/>
            </a:endParaRPr>
          </a:p>
          <a:p>
            <a:endParaRPr lang="en-US" sz="500" dirty="0">
              <a:effectLst/>
              <a:ea typeface="Times New Roman" panose="02020603050405020304" pitchFamily="18" charset="0"/>
            </a:endParaRPr>
          </a:p>
        </p:txBody>
      </p:sp>
    </p:spTree>
    <p:extLst>
      <p:ext uri="{BB962C8B-B14F-4D97-AF65-F5344CB8AC3E}">
        <p14:creationId xmlns:p14="http://schemas.microsoft.com/office/powerpoint/2010/main" val="37776725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p>
        </p:txBody>
      </p:sp>
      <p:sp>
        <p:nvSpPr>
          <p:cNvPr id="3" name="Rectangle 2"/>
          <p:cNvSpPr/>
          <p:nvPr/>
        </p:nvSpPr>
        <p:spPr>
          <a:xfrm>
            <a:off x="7476031" y="1089800"/>
            <a:ext cx="4624984" cy="338554"/>
          </a:xfrm>
          <a:prstGeom prst="rect">
            <a:avLst/>
          </a:prstGeom>
        </p:spPr>
        <p:txBody>
          <a:bodyPr wrap="none">
            <a:spAutoFit/>
          </a:bodyPr>
          <a:lstStyle/>
          <a:p>
            <a:r>
              <a:rPr lang="en-US" sz="1600" dirty="0"/>
              <a:t>Background | Current status | Why this study  </a:t>
            </a:r>
          </a:p>
        </p:txBody>
      </p:sp>
      <p:pic>
        <p:nvPicPr>
          <p:cNvPr id="11" name="Picture 10">
            <a:extLst>
              <a:ext uri="{FF2B5EF4-FFF2-40B4-BE49-F238E27FC236}">
                <a16:creationId xmlns:a16="http://schemas.microsoft.com/office/drawing/2014/main" id="{BEB7CAC9-8BBB-4561-A937-6F09E89BAB9B}"/>
              </a:ext>
            </a:extLst>
          </p:cNvPr>
          <p:cNvPicPr>
            <a:picLocks noChangeAspect="1"/>
          </p:cNvPicPr>
          <p:nvPr/>
        </p:nvPicPr>
        <p:blipFill>
          <a:blip r:embed="rId2"/>
          <a:stretch>
            <a:fillRect/>
          </a:stretch>
        </p:blipFill>
        <p:spPr>
          <a:xfrm>
            <a:off x="7883620" y="1468286"/>
            <a:ext cx="3885047" cy="4349417"/>
          </a:xfrm>
          <a:prstGeom prst="rect">
            <a:avLst/>
          </a:prstGeom>
        </p:spPr>
      </p:pic>
      <p:sp>
        <p:nvSpPr>
          <p:cNvPr id="13" name="TextBox 12">
            <a:extLst>
              <a:ext uri="{FF2B5EF4-FFF2-40B4-BE49-F238E27FC236}">
                <a16:creationId xmlns:a16="http://schemas.microsoft.com/office/drawing/2014/main" id="{EB4CAB51-C585-491A-BD45-E7B7F4E43697}"/>
              </a:ext>
            </a:extLst>
          </p:cNvPr>
          <p:cNvSpPr txBox="1"/>
          <p:nvPr/>
        </p:nvSpPr>
        <p:spPr>
          <a:xfrm>
            <a:off x="378468" y="1269448"/>
            <a:ext cx="7199199" cy="5078313"/>
          </a:xfrm>
          <a:prstGeom prst="rect">
            <a:avLst/>
          </a:prstGeom>
          <a:solidFill>
            <a:schemeClr val="accent1">
              <a:lumMod val="20000"/>
              <a:lumOff val="80000"/>
            </a:schemeClr>
          </a:solidFill>
        </p:spPr>
        <p:txBody>
          <a:bodyPr wrap="square">
            <a:spAutoFit/>
          </a:bodyPr>
          <a:lstStyle/>
          <a:p>
            <a:pPr marL="285750" indent="-285750">
              <a:buFont typeface="Arial" panose="020B0604020202020204" pitchFamily="34" charset="0"/>
              <a:buChar char="•"/>
            </a:pPr>
            <a:r>
              <a:rPr lang="en-US" dirty="0"/>
              <a:t>BFSI comprises of Banking, Financial Services, and Insurance sector. Also, the BFSI industry includes financial service firms such as Broking, and Asset Management. BFSI industry is growing year on year at 27% rate.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Conventionally, Fundamental analysis is used for evaluating a share's intrinsic value for long-term investment opportunities. Technical analysis evaluate trends, momentum, volume and volatility from a statistical perspective.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However, the consistency of the prediction performance of most of these techniques remains debatable and the volatility of the market is still unpredictable.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Therefore, investors aim to find better, easy, and simple Machine learning Modelling techniques for forecasting any share’s price to reduce volatility issues most optimally.</a:t>
            </a:r>
          </a:p>
        </p:txBody>
      </p:sp>
    </p:spTree>
    <p:extLst>
      <p:ext uri="{BB962C8B-B14F-4D97-AF65-F5344CB8AC3E}">
        <p14:creationId xmlns:p14="http://schemas.microsoft.com/office/powerpoint/2010/main" val="10659891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Annexure </a:t>
            </a:r>
          </a:p>
        </p:txBody>
      </p:sp>
      <p:sp>
        <p:nvSpPr>
          <p:cNvPr id="3" name="TextBox 2"/>
          <p:cNvSpPr txBox="1"/>
          <p:nvPr/>
        </p:nvSpPr>
        <p:spPr>
          <a:xfrm>
            <a:off x="7506269" y="1146410"/>
            <a:ext cx="4380932" cy="338554"/>
          </a:xfrm>
          <a:prstGeom prst="rect">
            <a:avLst/>
          </a:prstGeom>
          <a:noFill/>
        </p:spPr>
        <p:txBody>
          <a:bodyPr wrap="square" rtlCol="0">
            <a:spAutoFit/>
          </a:bodyPr>
          <a:lstStyle/>
          <a:p>
            <a:pPr algn="r"/>
            <a:r>
              <a:rPr lang="en-US" sz="1600" dirty="0"/>
              <a:t>Additional Information | Plagiarism score</a:t>
            </a:r>
          </a:p>
        </p:txBody>
      </p:sp>
    </p:spTree>
    <p:extLst>
      <p:ext uri="{BB962C8B-B14F-4D97-AF65-F5344CB8AC3E}">
        <p14:creationId xmlns:p14="http://schemas.microsoft.com/office/powerpoint/2010/main" val="8963227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A3CC3FE-064E-4FC6-8395-DD9D811CBFB4}"/>
              </a:ext>
            </a:extLst>
          </p:cNvPr>
          <p:cNvPicPr>
            <a:picLocks noChangeAspect="1"/>
          </p:cNvPicPr>
          <p:nvPr/>
        </p:nvPicPr>
        <p:blipFill>
          <a:blip r:embed="rId2"/>
          <a:stretch>
            <a:fillRect/>
          </a:stretch>
        </p:blipFill>
        <p:spPr>
          <a:xfrm>
            <a:off x="6128332" y="2478157"/>
            <a:ext cx="5790961" cy="2532721"/>
          </a:xfrm>
          <a:prstGeom prst="rect">
            <a:avLst/>
          </a:prstGeom>
        </p:spPr>
      </p:pic>
      <p:sp>
        <p:nvSpPr>
          <p:cNvPr id="2" name="Title 1"/>
          <p:cNvSpPr>
            <a:spLocks noGrp="1"/>
          </p:cNvSpPr>
          <p:nvPr>
            <p:ph type="title"/>
          </p:nvPr>
        </p:nvSpPr>
        <p:spPr/>
        <p:txBody>
          <a:bodyPr>
            <a:normAutofit/>
          </a:bodyPr>
          <a:lstStyle/>
          <a:p>
            <a:r>
              <a:rPr lang="en-US" sz="2800" dirty="0">
                <a:latin typeface="Times New Roman" panose="02020603050405020304" pitchFamily="18" charset="0"/>
                <a:cs typeface="Times New Roman" panose="02020603050405020304" pitchFamily="18" charset="0"/>
              </a:rPr>
              <a:t>Annexure</a:t>
            </a:r>
          </a:p>
        </p:txBody>
      </p:sp>
      <p:sp>
        <p:nvSpPr>
          <p:cNvPr id="3" name="TextBox 2"/>
          <p:cNvSpPr txBox="1"/>
          <p:nvPr/>
        </p:nvSpPr>
        <p:spPr>
          <a:xfrm>
            <a:off x="7847463" y="1049867"/>
            <a:ext cx="4039738" cy="523220"/>
          </a:xfrm>
          <a:prstGeom prst="rect">
            <a:avLst/>
          </a:prstGeom>
          <a:noFill/>
        </p:spPr>
        <p:txBody>
          <a:bodyPr wrap="square" rtlCol="0">
            <a:spAutoFit/>
          </a:bodyPr>
          <a:lstStyle/>
          <a:p>
            <a:pPr algn="r"/>
            <a:r>
              <a:rPr lang="en-US" sz="2800" dirty="0">
                <a:latin typeface="Times New Roman" panose="02020603050405020304" pitchFamily="18" charset="0"/>
                <a:cs typeface="Times New Roman" panose="02020603050405020304" pitchFamily="18" charset="0"/>
              </a:rPr>
              <a:t>Publications | Conferences </a:t>
            </a:r>
          </a:p>
        </p:txBody>
      </p:sp>
      <p:sp>
        <p:nvSpPr>
          <p:cNvPr id="5" name="TextBox 4">
            <a:extLst>
              <a:ext uri="{FF2B5EF4-FFF2-40B4-BE49-F238E27FC236}">
                <a16:creationId xmlns:a16="http://schemas.microsoft.com/office/drawing/2014/main" id="{8AE4F847-C29E-40EF-A84F-91A4F11CE0B4}"/>
              </a:ext>
            </a:extLst>
          </p:cNvPr>
          <p:cNvSpPr txBox="1"/>
          <p:nvPr/>
        </p:nvSpPr>
        <p:spPr>
          <a:xfrm>
            <a:off x="304799" y="1532842"/>
            <a:ext cx="5577016" cy="4197559"/>
          </a:xfrm>
          <a:prstGeom prst="rect">
            <a:avLst/>
          </a:prstGeom>
          <a:solidFill>
            <a:schemeClr val="accent1">
              <a:lumMod val="40000"/>
              <a:lumOff val="60000"/>
            </a:schemeClr>
          </a:solidFill>
        </p:spPr>
        <p:txBody>
          <a:bodyPr wrap="square">
            <a:spAutoFit/>
          </a:bodyPr>
          <a:lstStyle/>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3"/>
              </a:rPr>
              <a:t>https://github.com/Embedded-org/ACCOMPLISHMENTS/tree/master/RACE_CAPSTONE_PROJECT2</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document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4"/>
              </a:rPr>
              <a:t>https://github.com/Embedded-org/ACCOMPLISHMENTS/blob/master/RACE_CAPSTONE_PROJECT2/Capstone2_implementation.docx</a:t>
            </a:r>
            <a:endParaRPr lang="en-US" sz="1800" dirty="0">
              <a:effectLst/>
              <a:latin typeface="Times New Roman" panose="02020603050405020304" pitchFamily="18" charset="0"/>
              <a:ea typeface="Times New Roman" panose="02020603050405020304" pitchFamily="18" charset="0"/>
            </a:endParaRPr>
          </a:p>
        </p:txBody>
      </p:sp>
      <p:cxnSp>
        <p:nvCxnSpPr>
          <p:cNvPr id="8" name="Straight Connector 7">
            <a:extLst>
              <a:ext uri="{FF2B5EF4-FFF2-40B4-BE49-F238E27FC236}">
                <a16:creationId xmlns:a16="http://schemas.microsoft.com/office/drawing/2014/main" id="{CF7129DB-F529-4D1C-9268-292EE254E5DF}"/>
              </a:ext>
            </a:extLst>
          </p:cNvPr>
          <p:cNvCxnSpPr/>
          <p:nvPr/>
        </p:nvCxnSpPr>
        <p:spPr>
          <a:xfrm>
            <a:off x="6063669" y="1049867"/>
            <a:ext cx="0" cy="5428321"/>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847891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graphicFrame>
        <p:nvGraphicFramePr>
          <p:cNvPr id="3" name="Table 3">
            <a:extLst>
              <a:ext uri="{FF2B5EF4-FFF2-40B4-BE49-F238E27FC236}">
                <a16:creationId xmlns:a16="http://schemas.microsoft.com/office/drawing/2014/main" id="{DC749C9F-2C56-43DC-BB33-2A99E687AE8D}"/>
              </a:ext>
            </a:extLst>
          </p:cNvPr>
          <p:cNvGraphicFramePr>
            <a:graphicFrameLocks noGrp="1"/>
          </p:cNvGraphicFramePr>
          <p:nvPr>
            <p:extLst>
              <p:ext uri="{D42A27DB-BD31-4B8C-83A1-F6EECF244321}">
                <p14:modId xmlns:p14="http://schemas.microsoft.com/office/powerpoint/2010/main" val="1673662810"/>
              </p:ext>
            </p:extLst>
          </p:nvPr>
        </p:nvGraphicFramePr>
        <p:xfrm>
          <a:off x="331304" y="1310715"/>
          <a:ext cx="11555895" cy="5081522"/>
        </p:xfrm>
        <a:graphic>
          <a:graphicData uri="http://schemas.openxmlformats.org/drawingml/2006/table">
            <a:tbl>
              <a:tblPr firstRow="1" bandRow="1">
                <a:tableStyleId>{5C22544A-7EE6-4342-B048-85BDC9FD1C3A}</a:tableStyleId>
              </a:tblPr>
              <a:tblGrid>
                <a:gridCol w="2557670">
                  <a:extLst>
                    <a:ext uri="{9D8B030D-6E8A-4147-A177-3AD203B41FA5}">
                      <a16:colId xmlns:a16="http://schemas.microsoft.com/office/drawing/2014/main" val="1369673058"/>
                    </a:ext>
                  </a:extLst>
                </a:gridCol>
                <a:gridCol w="1696278">
                  <a:extLst>
                    <a:ext uri="{9D8B030D-6E8A-4147-A177-3AD203B41FA5}">
                      <a16:colId xmlns:a16="http://schemas.microsoft.com/office/drawing/2014/main" val="1958250733"/>
                    </a:ext>
                  </a:extLst>
                </a:gridCol>
                <a:gridCol w="2743200">
                  <a:extLst>
                    <a:ext uri="{9D8B030D-6E8A-4147-A177-3AD203B41FA5}">
                      <a16:colId xmlns:a16="http://schemas.microsoft.com/office/drawing/2014/main" val="1860136396"/>
                    </a:ext>
                  </a:extLst>
                </a:gridCol>
                <a:gridCol w="2266122">
                  <a:extLst>
                    <a:ext uri="{9D8B030D-6E8A-4147-A177-3AD203B41FA5}">
                      <a16:colId xmlns:a16="http://schemas.microsoft.com/office/drawing/2014/main" val="954020900"/>
                    </a:ext>
                  </a:extLst>
                </a:gridCol>
                <a:gridCol w="2292625">
                  <a:extLst>
                    <a:ext uri="{9D8B030D-6E8A-4147-A177-3AD203B41FA5}">
                      <a16:colId xmlns:a16="http://schemas.microsoft.com/office/drawing/2014/main" val="337298450"/>
                    </a:ext>
                  </a:extLst>
                </a:gridCol>
              </a:tblGrid>
              <a:tr h="615453">
                <a:tc>
                  <a:txBody>
                    <a:bodyPr/>
                    <a:lstStyle/>
                    <a:p>
                      <a:pPr algn="ctr"/>
                      <a:r>
                        <a:rPr lang="en-US" dirty="0"/>
                        <a:t>Paper Title</a:t>
                      </a:r>
                    </a:p>
                  </a:txBody>
                  <a:tcPr/>
                </a:tc>
                <a:tc>
                  <a:txBody>
                    <a:bodyPr/>
                    <a:lstStyle/>
                    <a:p>
                      <a:pPr algn="ctr"/>
                      <a:r>
                        <a:rPr lang="en-US" dirty="0"/>
                        <a:t>Authors</a:t>
                      </a:r>
                    </a:p>
                  </a:txBody>
                  <a:tcPr/>
                </a:tc>
                <a:tc>
                  <a:txBody>
                    <a:bodyPr/>
                    <a:lstStyle/>
                    <a:p>
                      <a:pPr algn="ctr"/>
                      <a:r>
                        <a:rPr lang="en-US" dirty="0"/>
                        <a:t>Journal</a:t>
                      </a:r>
                    </a:p>
                  </a:txBody>
                  <a:tcPr/>
                </a:tc>
                <a:tc>
                  <a:txBody>
                    <a:bodyPr/>
                    <a:lstStyle/>
                    <a:p>
                      <a:pPr algn="ctr"/>
                      <a:r>
                        <a:rPr lang="en-US" dirty="0"/>
                        <a:t>Objective</a:t>
                      </a:r>
                    </a:p>
                  </a:txBody>
                  <a:tcPr/>
                </a:tc>
                <a:tc>
                  <a:txBody>
                    <a:bodyPr/>
                    <a:lstStyle/>
                    <a:p>
                      <a:pPr algn="ctr"/>
                      <a:r>
                        <a:rPr lang="en-US" dirty="0"/>
                        <a:t>Research Gap</a:t>
                      </a:r>
                    </a:p>
                    <a:p>
                      <a:pPr algn="ctr"/>
                      <a:r>
                        <a:rPr lang="en-US" dirty="0"/>
                        <a:t>(if any)</a:t>
                      </a:r>
                    </a:p>
                  </a:txBody>
                  <a:tcPr/>
                </a:tc>
                <a:extLst>
                  <a:ext uri="{0D108BD9-81ED-4DB2-BD59-A6C34878D82A}">
                    <a16:rowId xmlns:a16="http://schemas.microsoft.com/office/drawing/2014/main" val="1648017950"/>
                  </a:ext>
                </a:extLst>
              </a:tr>
              <a:tr h="1406749">
                <a:tc>
                  <a:txBody>
                    <a:bodyPr/>
                    <a:lstStyle/>
                    <a:p>
                      <a:r>
                        <a:rPr lang="en-US" dirty="0">
                          <a:effectLst/>
                        </a:rPr>
                        <a:t>Stock Market Price Prediction and Analysis</a:t>
                      </a:r>
                      <a:endParaRPr lang="en-US" dirty="0"/>
                    </a:p>
                  </a:txBody>
                  <a:tcPr/>
                </a:tc>
                <a:tc>
                  <a:txBody>
                    <a:bodyPr/>
                    <a:lstStyle/>
                    <a:p>
                      <a:r>
                        <a:rPr lang="en-US" dirty="0"/>
                        <a:t>Rajkar, Ajinkya, Aayush,</a:t>
                      </a:r>
                    </a:p>
                    <a:p>
                      <a:r>
                        <a:rPr lang="en-US" dirty="0"/>
                        <a:t>Aniket</a:t>
                      </a:r>
                    </a:p>
                  </a:txBody>
                  <a:tcPr/>
                </a:tc>
                <a:tc>
                  <a:txBody>
                    <a:bodyPr/>
                    <a:lstStyle/>
                    <a:p>
                      <a:r>
                        <a:rPr lang="en-US" dirty="0">
                          <a:effectLst/>
                        </a:rPr>
                        <a:t>Inter</a:t>
                      </a:r>
                    </a:p>
                    <a:p>
                      <a:r>
                        <a:rPr lang="en-US" dirty="0">
                          <a:effectLst/>
                        </a:rPr>
                        <a:t>national Journal of Engineering Research &amp; Technology</a:t>
                      </a:r>
                      <a:endParaRPr lang="en-US" dirty="0"/>
                    </a:p>
                  </a:txBody>
                  <a:tcPr/>
                </a:tc>
                <a:tc>
                  <a:txBody>
                    <a:bodyPr/>
                    <a:lstStyle/>
                    <a:p>
                      <a:r>
                        <a:rPr lang="en-US" dirty="0"/>
                        <a:t>Predict  Stock</a:t>
                      </a:r>
                    </a:p>
                    <a:p>
                      <a:r>
                        <a:rPr lang="en-US" dirty="0"/>
                        <a:t>market Returns using ML</a:t>
                      </a:r>
                    </a:p>
                  </a:txBody>
                  <a:tcPr/>
                </a:tc>
                <a:tc>
                  <a:txBody>
                    <a:bodyPr/>
                    <a:lstStyle/>
                    <a:p>
                      <a:r>
                        <a:rPr lang="en-US" dirty="0"/>
                        <a:t>Feature expansion and  elimination techniques in data preparation lacking details</a:t>
                      </a:r>
                    </a:p>
                  </a:txBody>
                  <a:tcPr/>
                </a:tc>
                <a:extLst>
                  <a:ext uri="{0D108BD9-81ED-4DB2-BD59-A6C34878D82A}">
                    <a16:rowId xmlns:a16="http://schemas.microsoft.com/office/drawing/2014/main" val="2304257186"/>
                  </a:ext>
                </a:extLst>
              </a:tr>
              <a:tr h="1406749">
                <a:tc>
                  <a:txBody>
                    <a:bodyPr/>
                    <a:lstStyle/>
                    <a:p>
                      <a:r>
                        <a:rPr lang="en-US" dirty="0">
                          <a:effectLst/>
                        </a:rPr>
                        <a:t>Analysis and Evaluation of Technical Indicators for Prediction of Stock Market</a:t>
                      </a:r>
                      <a:endParaRPr lang="en-US" dirty="0"/>
                    </a:p>
                  </a:txBody>
                  <a:tcPr/>
                </a:tc>
                <a:tc>
                  <a:txBody>
                    <a:bodyPr/>
                    <a:lstStyle/>
                    <a:p>
                      <a:r>
                        <a:rPr lang="en-US" dirty="0">
                          <a:effectLst/>
                        </a:rPr>
                        <a:t>Thanekar, Gananjay Sandeep</a:t>
                      </a:r>
                    </a:p>
                    <a:p>
                      <a:r>
                        <a:rPr lang="en-US" dirty="0">
                          <a:effectLst/>
                        </a:rPr>
                        <a:t> Zaheed Shamsuddin</a:t>
                      </a:r>
                      <a:endParaRPr lang="en-US" dirty="0"/>
                    </a:p>
                  </a:txBody>
                  <a:tcPr/>
                </a:tc>
                <a:tc>
                  <a:txBody>
                    <a:bodyPr/>
                    <a:lstStyle/>
                    <a:p>
                      <a:r>
                        <a:rPr lang="en-US" dirty="0">
                          <a:effectLst/>
                        </a:rPr>
                        <a:t>International Journal of Engineering Research &amp; Technology (IJERT)</a:t>
                      </a:r>
                      <a:endParaRPr lang="en-US" dirty="0"/>
                    </a:p>
                  </a:txBody>
                  <a:tcPr/>
                </a:tc>
                <a:tc>
                  <a:txBody>
                    <a:bodyPr/>
                    <a:lstStyle/>
                    <a:p>
                      <a:r>
                        <a:rPr lang="en-US" dirty="0"/>
                        <a:t>Utilize Technical Indicator for higher SM Returns</a:t>
                      </a:r>
                    </a:p>
                  </a:txBody>
                  <a:tcPr/>
                </a:tc>
                <a:tc>
                  <a:txBody>
                    <a:bodyPr/>
                    <a:lstStyle/>
                    <a:p>
                      <a:r>
                        <a:rPr lang="en-US" dirty="0"/>
                        <a:t>Fundamental analysis should also be explored.</a:t>
                      </a:r>
                    </a:p>
                  </a:txBody>
                  <a:tcPr/>
                </a:tc>
                <a:extLst>
                  <a:ext uri="{0D108BD9-81ED-4DB2-BD59-A6C34878D82A}">
                    <a16:rowId xmlns:a16="http://schemas.microsoft.com/office/drawing/2014/main" val="1113910316"/>
                  </a:ext>
                </a:extLst>
              </a:tr>
              <a:tr h="1515362">
                <a:tc>
                  <a:txBody>
                    <a:bodyPr/>
                    <a:lstStyle/>
                    <a:p>
                      <a:r>
                        <a:rPr lang="en-US" dirty="0">
                          <a:effectLst/>
                        </a:rPr>
                        <a:t>Effects of Volatility and Trend Indicator for Improving Price Prediction of Cryptocurrency</a:t>
                      </a:r>
                      <a:endParaRPr lang="en-US" dirty="0"/>
                    </a:p>
                  </a:txBody>
                  <a:tcPr/>
                </a:tc>
                <a:tc>
                  <a:txBody>
                    <a:bodyPr/>
                    <a:lstStyle/>
                    <a:p>
                      <a:r>
                        <a:rPr lang="en-US" dirty="0">
                          <a:effectLst/>
                        </a:rPr>
                        <a:t>Dahham, </a:t>
                      </a:r>
                    </a:p>
                    <a:p>
                      <a:r>
                        <a:rPr lang="en-US" dirty="0">
                          <a:effectLst/>
                        </a:rPr>
                        <a:t>Ibrahim, Abdullahi </a:t>
                      </a:r>
                      <a:endParaRPr lang="en-US" dirty="0"/>
                    </a:p>
                  </a:txBody>
                  <a:tcPr/>
                </a:tc>
                <a:tc>
                  <a:txBody>
                    <a:bodyPr/>
                    <a:lstStyle/>
                    <a:p>
                      <a:r>
                        <a:rPr lang="en-US" dirty="0">
                          <a:effectLst/>
                        </a:rPr>
                        <a:t>IOP Conference Series: Materials Science and Engineering</a:t>
                      </a:r>
                      <a:endParaRPr lang="en-US" dirty="0"/>
                    </a:p>
                  </a:txBody>
                  <a:tcPr/>
                </a:tc>
                <a:tc>
                  <a:txBody>
                    <a:bodyPr/>
                    <a:lstStyle/>
                    <a:p>
                      <a:r>
                        <a:rPr lang="en-US" dirty="0"/>
                        <a:t>Volatility and Trend Indicator for  Predicting ret from Cryptocurrency.</a:t>
                      </a:r>
                    </a:p>
                  </a:txBody>
                  <a:tcPr/>
                </a:tc>
                <a:tc>
                  <a:txBody>
                    <a:bodyPr/>
                    <a:lstStyle/>
                    <a:p>
                      <a:r>
                        <a:rPr lang="en-US" dirty="0"/>
                        <a:t>Volume and momentum indicators also should be explored.</a:t>
                      </a:r>
                    </a:p>
                  </a:txBody>
                  <a:tcPr/>
                </a:tc>
                <a:extLst>
                  <a:ext uri="{0D108BD9-81ED-4DB2-BD59-A6C34878D82A}">
                    <a16:rowId xmlns:a16="http://schemas.microsoft.com/office/drawing/2014/main" val="1024255595"/>
                  </a:ext>
                </a:extLst>
              </a:tr>
            </a:tbl>
          </a:graphicData>
        </a:graphic>
      </p:graphicFrame>
    </p:spTree>
    <p:extLst>
      <p:ext uri="{BB962C8B-B14F-4D97-AF65-F5344CB8AC3E}">
        <p14:creationId xmlns:p14="http://schemas.microsoft.com/office/powerpoint/2010/main" val="1332816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9" name="Rectangle 8"/>
          <p:cNvSpPr/>
          <p:nvPr/>
        </p:nvSpPr>
        <p:spPr>
          <a:xfrm>
            <a:off x="7467469" y="1104459"/>
            <a:ext cx="4463081" cy="369332"/>
          </a:xfrm>
          <a:prstGeom prst="rect">
            <a:avLst/>
          </a:prstGeom>
        </p:spPr>
        <p:txBody>
          <a:bodyPr wrap="none">
            <a:spAutoFit/>
          </a:bodyPr>
          <a:lstStyle/>
          <a:p>
            <a:r>
              <a:rPr lang="en-US" dirty="0"/>
              <a:t>Business Problem |  Analytics Solution </a:t>
            </a:r>
          </a:p>
        </p:txBody>
      </p:sp>
      <p:cxnSp>
        <p:nvCxnSpPr>
          <p:cNvPr id="5" name="Straight Connector 4">
            <a:extLst>
              <a:ext uri="{FF2B5EF4-FFF2-40B4-BE49-F238E27FC236}">
                <a16:creationId xmlns:a16="http://schemas.microsoft.com/office/drawing/2014/main" id="{10E1B9BC-AC13-4561-96F4-8BF8BC0C0F9B}"/>
              </a:ext>
            </a:extLst>
          </p:cNvPr>
          <p:cNvCxnSpPr>
            <a:cxnSpLocks/>
          </p:cNvCxnSpPr>
          <p:nvPr/>
        </p:nvCxnSpPr>
        <p:spPr bwMode="blackWhite">
          <a:xfrm>
            <a:off x="4121427" y="1825625"/>
            <a:ext cx="0" cy="4351338"/>
          </a:xfrm>
          <a:prstGeom prst="line">
            <a:avLst/>
          </a:prstGeom>
        </p:spPr>
        <p:style>
          <a:lnRef idx="1">
            <a:schemeClr val="accent1"/>
          </a:lnRef>
          <a:fillRef idx="0">
            <a:schemeClr val="accent1"/>
          </a:fillRef>
          <a:effectRef idx="0">
            <a:schemeClr val="accent1"/>
          </a:effectRef>
          <a:fontRef idx="minor">
            <a:schemeClr val="tx1"/>
          </a:fontRef>
        </p:style>
      </p:cxnSp>
      <p:pic>
        <p:nvPicPr>
          <p:cNvPr id="22" name="Content Placeholder 21">
            <a:extLst>
              <a:ext uri="{FF2B5EF4-FFF2-40B4-BE49-F238E27FC236}">
                <a16:creationId xmlns:a16="http://schemas.microsoft.com/office/drawing/2014/main" id="{60F5F097-7DCC-44B4-B960-7F58E7107176}"/>
              </a:ext>
              <a:ext uri="{C183D7F6-B498-43B3-948B-1728B52AA6E4}">
                <adec:decorative xmlns:adec="http://schemas.microsoft.com/office/drawing/2017/decorative" val="1"/>
              </a:ext>
            </a:extLst>
          </p:cNvPr>
          <p:cNvPicPr>
            <a:picLocks noGrp="1" noChangeAspect="1"/>
          </p:cNvPicPr>
          <p:nvPr>
            <p:ph idx="1"/>
          </p:nvPr>
        </p:nvPicPr>
        <p:blipFill>
          <a:blip r:embed="rId2"/>
          <a:stretch>
            <a:fillRect/>
          </a:stretch>
        </p:blipFill>
        <p:spPr>
          <a:xfrm>
            <a:off x="4752844" y="2015762"/>
            <a:ext cx="2714625" cy="30186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Rectangle 17">
            <a:extLst>
              <a:ext uri="{FF2B5EF4-FFF2-40B4-BE49-F238E27FC236}">
                <a16:creationId xmlns:a16="http://schemas.microsoft.com/office/drawing/2014/main" id="{6E80ADB2-C867-401D-B2DD-ED17212DC665}"/>
              </a:ext>
            </a:extLst>
          </p:cNvPr>
          <p:cNvSpPr/>
          <p:nvPr/>
        </p:nvSpPr>
        <p:spPr>
          <a:xfrm>
            <a:off x="838200" y="2015762"/>
            <a:ext cx="3137450" cy="1066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effectLst/>
                <a:latin typeface="Roboto Slab (Body)"/>
                <a:ea typeface="Calibri" panose="020F0502020204030204" pitchFamily="34" charset="0"/>
              </a:rPr>
              <a:t>plenty of Regression algorithms to detect the closing price of any stock.</a:t>
            </a:r>
            <a:endParaRPr lang="en-US" dirty="0">
              <a:latin typeface="Roboto Slab (Body)"/>
            </a:endParaRPr>
          </a:p>
        </p:txBody>
      </p:sp>
      <p:sp>
        <p:nvSpPr>
          <p:cNvPr id="19" name="Rectangle: Rounded Corners 18">
            <a:extLst>
              <a:ext uri="{FF2B5EF4-FFF2-40B4-BE49-F238E27FC236}">
                <a16:creationId xmlns:a16="http://schemas.microsoft.com/office/drawing/2014/main" id="{097BC266-9959-4EFA-9FFB-A440B71A30BA}"/>
              </a:ext>
            </a:extLst>
          </p:cNvPr>
          <p:cNvSpPr/>
          <p:nvPr/>
        </p:nvSpPr>
        <p:spPr>
          <a:xfrm>
            <a:off x="821636" y="3311593"/>
            <a:ext cx="3207021" cy="11278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Underfitting and overfitting may destroy the accuracy of our regression models</a:t>
            </a:r>
          </a:p>
        </p:txBody>
      </p:sp>
      <p:sp>
        <p:nvSpPr>
          <p:cNvPr id="23" name="Rectangle: Rounded Corners 22">
            <a:extLst>
              <a:ext uri="{FF2B5EF4-FFF2-40B4-BE49-F238E27FC236}">
                <a16:creationId xmlns:a16="http://schemas.microsoft.com/office/drawing/2014/main" id="{A326C3A5-BC17-4C02-8E97-AB50C49DC5F0}"/>
              </a:ext>
            </a:extLst>
          </p:cNvPr>
          <p:cNvSpPr/>
          <p:nvPr/>
        </p:nvSpPr>
        <p:spPr>
          <a:xfrm>
            <a:off x="715620" y="4734821"/>
            <a:ext cx="3297064" cy="16527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Slab (Body)"/>
                <a:ea typeface="Calibri" panose="020F0502020204030204" pitchFamily="34" charset="0"/>
              </a:rPr>
              <a:t>completely relying only on regression algorithms to quantitatively predict the exact closing price of any stocks is not advisable.</a:t>
            </a:r>
          </a:p>
        </p:txBody>
      </p:sp>
      <p:cxnSp>
        <p:nvCxnSpPr>
          <p:cNvPr id="25" name="Straight Arrow Connector 24">
            <a:extLst>
              <a:ext uri="{FF2B5EF4-FFF2-40B4-BE49-F238E27FC236}">
                <a16:creationId xmlns:a16="http://schemas.microsoft.com/office/drawing/2014/main" id="{FE12D9E5-9B23-41DD-99AA-CF4CBBA97437}"/>
              </a:ext>
            </a:extLst>
          </p:cNvPr>
          <p:cNvCxnSpPr>
            <a:cxnSpLocks/>
          </p:cNvCxnSpPr>
          <p:nvPr/>
        </p:nvCxnSpPr>
        <p:spPr>
          <a:xfrm>
            <a:off x="7467467" y="3439551"/>
            <a:ext cx="56984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4ED8D99-A640-4A64-B9D1-24DAFB0D5A2D}"/>
              </a:ext>
            </a:extLst>
          </p:cNvPr>
          <p:cNvSpPr txBox="1"/>
          <p:nvPr/>
        </p:nvSpPr>
        <p:spPr>
          <a:xfrm>
            <a:off x="4691270" y="5428354"/>
            <a:ext cx="2776197" cy="646331"/>
          </a:xfrm>
          <a:prstGeom prst="rect">
            <a:avLst/>
          </a:prstGeom>
          <a:noFill/>
        </p:spPr>
        <p:txBody>
          <a:bodyPr wrap="square">
            <a:spAutoFit/>
          </a:bodyPr>
          <a:lstStyle/>
          <a:p>
            <a:r>
              <a:rPr lang="en-US" dirty="0"/>
              <a:t>Prediction Accuracy Still Unpredictable</a:t>
            </a:r>
          </a:p>
        </p:txBody>
      </p:sp>
      <p:sp>
        <p:nvSpPr>
          <p:cNvPr id="35" name="Rectangle: Rounded Corners 34">
            <a:extLst>
              <a:ext uri="{FF2B5EF4-FFF2-40B4-BE49-F238E27FC236}">
                <a16:creationId xmlns:a16="http://schemas.microsoft.com/office/drawing/2014/main" id="{DE8943BB-F031-438A-AB84-4058EA70A49B}"/>
              </a:ext>
            </a:extLst>
          </p:cNvPr>
          <p:cNvSpPr/>
          <p:nvPr/>
        </p:nvSpPr>
        <p:spPr>
          <a:xfrm>
            <a:off x="8146056" y="1827830"/>
            <a:ext cx="2855740" cy="32234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Try alternate approaches as well which enables us to decide objectively whether say the price of any stock will move up or move down or remain neutral.</a:t>
            </a:r>
          </a:p>
        </p:txBody>
      </p:sp>
      <p:cxnSp>
        <p:nvCxnSpPr>
          <p:cNvPr id="39" name="Straight Arrow Connector 38">
            <a:extLst>
              <a:ext uri="{FF2B5EF4-FFF2-40B4-BE49-F238E27FC236}">
                <a16:creationId xmlns:a16="http://schemas.microsoft.com/office/drawing/2014/main" id="{2A6E35DE-08CE-41F1-916D-C7893236DC21}"/>
              </a:ext>
            </a:extLst>
          </p:cNvPr>
          <p:cNvCxnSpPr>
            <a:cxnSpLocks/>
          </p:cNvCxnSpPr>
          <p:nvPr/>
        </p:nvCxnSpPr>
        <p:spPr>
          <a:xfrm>
            <a:off x="4121427" y="3802743"/>
            <a:ext cx="56984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20442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ko-KR" dirty="0">
                <a:solidFill>
                  <a:schemeClr val="tx1">
                    <a:lumMod val="75000"/>
                    <a:lumOff val="25000"/>
                  </a:schemeClr>
                </a:solidFill>
                <a:cs typeface="Arial" pitchFamily="34" charset="0"/>
              </a:rPr>
              <a:t>Project Objectives  </a:t>
            </a:r>
            <a:endParaRPr lang="en-US" dirty="0"/>
          </a:p>
        </p:txBody>
      </p:sp>
      <p:pic>
        <p:nvPicPr>
          <p:cNvPr id="3" name="Picture 2">
            <a:extLst>
              <a:ext uri="{FF2B5EF4-FFF2-40B4-BE49-F238E27FC236}">
                <a16:creationId xmlns:a16="http://schemas.microsoft.com/office/drawing/2014/main" id="{30035A44-D6CD-4508-8886-E89D0202E2F9}"/>
              </a:ext>
            </a:extLst>
          </p:cNvPr>
          <p:cNvPicPr>
            <a:picLocks noChangeAspect="1"/>
          </p:cNvPicPr>
          <p:nvPr/>
        </p:nvPicPr>
        <p:blipFill>
          <a:blip r:embed="rId2"/>
          <a:stretch>
            <a:fillRect/>
          </a:stretch>
        </p:blipFill>
        <p:spPr>
          <a:xfrm flipH="1">
            <a:off x="7124032" y="1555679"/>
            <a:ext cx="46418" cy="4625682"/>
          </a:xfrm>
          <a:prstGeom prst="rect">
            <a:avLst/>
          </a:prstGeom>
        </p:spPr>
      </p:pic>
      <p:pic>
        <p:nvPicPr>
          <p:cNvPr id="7" name="Picture 6">
            <a:extLst>
              <a:ext uri="{FF2B5EF4-FFF2-40B4-BE49-F238E27FC236}">
                <a16:creationId xmlns:a16="http://schemas.microsoft.com/office/drawing/2014/main" id="{3B7B2F97-C4CF-46A5-892B-9F117D31E222}"/>
              </a:ext>
            </a:extLst>
          </p:cNvPr>
          <p:cNvPicPr>
            <a:picLocks noChangeAspect="1"/>
          </p:cNvPicPr>
          <p:nvPr/>
        </p:nvPicPr>
        <p:blipFill>
          <a:blip r:embed="rId2"/>
          <a:stretch>
            <a:fillRect/>
          </a:stretch>
        </p:blipFill>
        <p:spPr>
          <a:xfrm flipH="1">
            <a:off x="3525292" y="1487376"/>
            <a:ext cx="45719" cy="4693985"/>
          </a:xfrm>
          <a:prstGeom prst="rect">
            <a:avLst/>
          </a:prstGeom>
        </p:spPr>
      </p:pic>
      <p:pic>
        <p:nvPicPr>
          <p:cNvPr id="6" name="Picture 5">
            <a:extLst>
              <a:ext uri="{FF2B5EF4-FFF2-40B4-BE49-F238E27FC236}">
                <a16:creationId xmlns:a16="http://schemas.microsoft.com/office/drawing/2014/main" id="{C80562F4-68B5-4AFA-81D7-69C47CE7FBBB}"/>
              </a:ext>
            </a:extLst>
          </p:cNvPr>
          <p:cNvPicPr>
            <a:picLocks noChangeAspect="1"/>
          </p:cNvPicPr>
          <p:nvPr/>
        </p:nvPicPr>
        <p:blipFill>
          <a:blip r:embed="rId3"/>
          <a:stretch>
            <a:fillRect/>
          </a:stretch>
        </p:blipFill>
        <p:spPr>
          <a:xfrm flipH="1">
            <a:off x="11673676" y="1555679"/>
            <a:ext cx="45719" cy="4556044"/>
          </a:xfrm>
          <a:prstGeom prst="rect">
            <a:avLst/>
          </a:prstGeom>
        </p:spPr>
      </p:pic>
      <p:sp>
        <p:nvSpPr>
          <p:cNvPr id="16" name="Rectangle: Top Corners One Rounded and One Snipped 15">
            <a:extLst>
              <a:ext uri="{FF2B5EF4-FFF2-40B4-BE49-F238E27FC236}">
                <a16:creationId xmlns:a16="http://schemas.microsoft.com/office/drawing/2014/main" id="{F03337DE-CE10-429A-80EA-F3DC82F2D7EB}"/>
              </a:ext>
            </a:extLst>
          </p:cNvPr>
          <p:cNvSpPr/>
          <p:nvPr/>
        </p:nvSpPr>
        <p:spPr>
          <a:xfrm>
            <a:off x="477114" y="4041913"/>
            <a:ext cx="2580871" cy="2048596"/>
          </a:xfrm>
          <a:prstGeom prst="snip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a:t>EDA</a:t>
            </a:r>
          </a:p>
          <a:p>
            <a:pPr marL="342900" indent="-342900">
              <a:buFont typeface="+mj-lt"/>
              <a:buAutoNum type="arabicPeriod"/>
            </a:pPr>
            <a:r>
              <a:rPr lang="en-US" dirty="0"/>
              <a:t>Feature Addition.</a:t>
            </a:r>
          </a:p>
          <a:p>
            <a:pPr marL="342900" indent="-342900">
              <a:buFont typeface="+mj-lt"/>
              <a:buAutoNum type="arabicPeriod"/>
            </a:pPr>
            <a:r>
              <a:rPr lang="en-US" dirty="0"/>
              <a:t>Get Right Stock.</a:t>
            </a:r>
          </a:p>
          <a:p>
            <a:pPr marL="342900" indent="-342900">
              <a:buFont typeface="+mj-lt"/>
              <a:buAutoNum type="arabicPeriod"/>
            </a:pPr>
            <a:r>
              <a:rPr lang="en-US" dirty="0"/>
              <a:t>Collect Relevant data</a:t>
            </a:r>
          </a:p>
        </p:txBody>
      </p:sp>
      <p:sp>
        <p:nvSpPr>
          <p:cNvPr id="14" name="TextBox 13">
            <a:extLst>
              <a:ext uri="{FF2B5EF4-FFF2-40B4-BE49-F238E27FC236}">
                <a16:creationId xmlns:a16="http://schemas.microsoft.com/office/drawing/2014/main" id="{C6CA1C40-3DB1-4359-A073-64212D599E8A}"/>
              </a:ext>
            </a:extLst>
          </p:cNvPr>
          <p:cNvSpPr txBox="1"/>
          <p:nvPr/>
        </p:nvSpPr>
        <p:spPr>
          <a:xfrm>
            <a:off x="3691027" y="4041913"/>
            <a:ext cx="3341205" cy="2031325"/>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342900" indent="-342900">
              <a:buFont typeface="+mj-lt"/>
              <a:buAutoNum type="arabicPeriod"/>
            </a:pPr>
            <a:r>
              <a:rPr lang="en-US" dirty="0"/>
              <a:t>Logistic Regression</a:t>
            </a:r>
          </a:p>
          <a:p>
            <a:pPr marL="342900" indent="-342900">
              <a:buFont typeface="+mj-lt"/>
              <a:buAutoNum type="arabicPeriod"/>
            </a:pPr>
            <a:r>
              <a:rPr lang="en-US" dirty="0"/>
              <a:t>Decision Tree</a:t>
            </a:r>
          </a:p>
          <a:p>
            <a:pPr marL="342900" indent="-342900">
              <a:buFont typeface="+mj-lt"/>
              <a:buAutoNum type="arabicPeriod"/>
            </a:pPr>
            <a:r>
              <a:rPr lang="en-US" dirty="0"/>
              <a:t>Random Forest</a:t>
            </a:r>
          </a:p>
          <a:p>
            <a:pPr marL="342900" indent="-342900">
              <a:buFont typeface="+mj-lt"/>
              <a:buAutoNum type="arabicPeriod"/>
            </a:pPr>
            <a:r>
              <a:rPr lang="en-US" dirty="0"/>
              <a:t>k-Nearest Neighbours</a:t>
            </a:r>
          </a:p>
          <a:p>
            <a:pPr marL="342900" indent="-342900">
              <a:buFont typeface="+mj-lt"/>
              <a:buAutoNum type="arabicPeriod"/>
            </a:pPr>
            <a:r>
              <a:rPr lang="en-US" dirty="0"/>
              <a:t>Extreme Gradient Boosting</a:t>
            </a:r>
          </a:p>
          <a:p>
            <a:pPr marL="342900" indent="-342900">
              <a:buFont typeface="+mj-lt"/>
              <a:buAutoNum type="arabicPeriod"/>
            </a:pPr>
            <a:endParaRPr lang="en-US" dirty="0"/>
          </a:p>
        </p:txBody>
      </p:sp>
      <p:sp>
        <p:nvSpPr>
          <p:cNvPr id="17" name="TextBox 16">
            <a:extLst>
              <a:ext uri="{FF2B5EF4-FFF2-40B4-BE49-F238E27FC236}">
                <a16:creationId xmlns:a16="http://schemas.microsoft.com/office/drawing/2014/main" id="{A42B5C15-979A-425D-BBA3-78A0921DC401}"/>
              </a:ext>
            </a:extLst>
          </p:cNvPr>
          <p:cNvSpPr txBox="1"/>
          <p:nvPr/>
        </p:nvSpPr>
        <p:spPr>
          <a:xfrm>
            <a:off x="7238390" y="4045315"/>
            <a:ext cx="4219936" cy="17543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t>Given the historical data, it should be correctly predicted whether the price will move up or move down utilizing precision, recall and accuracy Metrics used in classification modelling techniques.</a:t>
            </a:r>
          </a:p>
        </p:txBody>
      </p:sp>
      <p:sp>
        <p:nvSpPr>
          <p:cNvPr id="15" name="TextBox 14">
            <a:extLst>
              <a:ext uri="{FF2B5EF4-FFF2-40B4-BE49-F238E27FC236}">
                <a16:creationId xmlns:a16="http://schemas.microsoft.com/office/drawing/2014/main" id="{1B0EC433-495A-4170-BC10-DF1BA62D00E2}"/>
              </a:ext>
            </a:extLst>
          </p:cNvPr>
          <p:cNvSpPr txBox="1"/>
          <p:nvPr/>
        </p:nvSpPr>
        <p:spPr>
          <a:xfrm>
            <a:off x="3922359" y="1453660"/>
            <a:ext cx="2683530" cy="1200329"/>
          </a:xfrm>
          <a:prstGeom prst="rect">
            <a:avLst/>
          </a:prstGeom>
          <a:solidFill>
            <a:schemeClr val="accent2"/>
          </a:solidFill>
        </p:spPr>
        <p:txBody>
          <a:bodyPr wrap="square">
            <a:spAutoFit/>
          </a:bodyPr>
          <a:lstStyle/>
          <a:p>
            <a:r>
              <a:rPr lang="en-US" dirty="0">
                <a:latin typeface="Roboto Slab (Body)"/>
                <a:ea typeface="Calibri" panose="020F0502020204030204" pitchFamily="34" charset="0"/>
              </a:rPr>
              <a:t>B</a:t>
            </a:r>
            <a:r>
              <a:rPr lang="en-US" sz="1800" dirty="0">
                <a:effectLst/>
                <a:latin typeface="Roboto Slab (Body)"/>
                <a:ea typeface="Calibri" panose="020F0502020204030204" pitchFamily="34" charset="0"/>
              </a:rPr>
              <a:t>uild the right models by using multiple Classification Modelling techniques .</a:t>
            </a:r>
            <a:endParaRPr lang="en-US" dirty="0">
              <a:latin typeface="Roboto Slab (Body)"/>
            </a:endParaRPr>
          </a:p>
        </p:txBody>
      </p:sp>
      <p:sp>
        <p:nvSpPr>
          <p:cNvPr id="8" name="Arrow: Down 7">
            <a:extLst>
              <a:ext uri="{FF2B5EF4-FFF2-40B4-BE49-F238E27FC236}">
                <a16:creationId xmlns:a16="http://schemas.microsoft.com/office/drawing/2014/main" id="{B5A9953C-5AD5-4CAE-9391-19BEA2918C62}"/>
              </a:ext>
            </a:extLst>
          </p:cNvPr>
          <p:cNvSpPr/>
          <p:nvPr/>
        </p:nvSpPr>
        <p:spPr>
          <a:xfrm>
            <a:off x="4703534" y="2653989"/>
            <a:ext cx="728870" cy="138792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8569274C-CB74-49EB-B188-6989F006D2D0}"/>
              </a:ext>
            </a:extLst>
          </p:cNvPr>
          <p:cNvSpPr txBox="1"/>
          <p:nvPr/>
        </p:nvSpPr>
        <p:spPr>
          <a:xfrm>
            <a:off x="8054962" y="1449329"/>
            <a:ext cx="1880668" cy="1200329"/>
          </a:xfrm>
          <a:prstGeom prst="rect">
            <a:avLst/>
          </a:prstGeom>
          <a:solidFill>
            <a:schemeClr val="accent2"/>
          </a:solidFill>
        </p:spPr>
        <p:txBody>
          <a:bodyPr wrap="square">
            <a:spAutoFit/>
          </a:bodyPr>
          <a:lstStyle/>
          <a:p>
            <a:r>
              <a:rPr lang="en-US" dirty="0"/>
              <a:t>minimize errors in direction prediction. </a:t>
            </a:r>
          </a:p>
        </p:txBody>
      </p:sp>
      <p:sp>
        <p:nvSpPr>
          <p:cNvPr id="10" name="Arrow: Down 9">
            <a:extLst>
              <a:ext uri="{FF2B5EF4-FFF2-40B4-BE49-F238E27FC236}">
                <a16:creationId xmlns:a16="http://schemas.microsoft.com/office/drawing/2014/main" id="{493EA5ED-DA56-4AC5-8631-92BF54E24C0B}"/>
              </a:ext>
            </a:extLst>
          </p:cNvPr>
          <p:cNvSpPr/>
          <p:nvPr/>
        </p:nvSpPr>
        <p:spPr>
          <a:xfrm>
            <a:off x="8891975" y="2653060"/>
            <a:ext cx="589920" cy="138885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7581B279-8FAA-446E-B9AB-CA3AA50640B6}"/>
              </a:ext>
            </a:extLst>
          </p:cNvPr>
          <p:cNvSpPr txBox="1"/>
          <p:nvPr/>
        </p:nvSpPr>
        <p:spPr>
          <a:xfrm>
            <a:off x="291529" y="1541119"/>
            <a:ext cx="3049419" cy="1200329"/>
          </a:xfrm>
          <a:prstGeom prst="rect">
            <a:avLst/>
          </a:prstGeom>
          <a:solidFill>
            <a:schemeClr val="accent2"/>
          </a:solidFill>
        </p:spPr>
        <p:txBody>
          <a:bodyPr wrap="square">
            <a:spAutoFit/>
          </a:bodyPr>
          <a:lstStyle/>
          <a:p>
            <a:r>
              <a:rPr lang="en-US" dirty="0"/>
              <a:t>Explore the data and prepare the data to make it suitable to get utilized in Modelling algorithms.</a:t>
            </a:r>
          </a:p>
        </p:txBody>
      </p:sp>
      <p:sp>
        <p:nvSpPr>
          <p:cNvPr id="20" name="Arrow: Down 19">
            <a:extLst>
              <a:ext uri="{FF2B5EF4-FFF2-40B4-BE49-F238E27FC236}">
                <a16:creationId xmlns:a16="http://schemas.microsoft.com/office/drawing/2014/main" id="{5EC5566B-55A8-4039-AF5C-C1007C2A62AE}"/>
              </a:ext>
            </a:extLst>
          </p:cNvPr>
          <p:cNvSpPr/>
          <p:nvPr/>
        </p:nvSpPr>
        <p:spPr>
          <a:xfrm>
            <a:off x="1417983" y="2741448"/>
            <a:ext cx="591042" cy="130046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49054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Methodology</a:t>
            </a:r>
          </a:p>
        </p:txBody>
      </p:sp>
      <p:pic>
        <p:nvPicPr>
          <p:cNvPr id="12" name="Picture 11">
            <a:extLst>
              <a:ext uri="{FF2B5EF4-FFF2-40B4-BE49-F238E27FC236}">
                <a16:creationId xmlns:a16="http://schemas.microsoft.com/office/drawing/2014/main" id="{14F8D8A6-A708-4FD7-8941-D3AD2154F7BB}"/>
              </a:ext>
            </a:extLst>
          </p:cNvPr>
          <p:cNvPicPr>
            <a:picLocks noChangeAspect="1"/>
          </p:cNvPicPr>
          <p:nvPr/>
        </p:nvPicPr>
        <p:blipFill>
          <a:blip r:embed="rId2"/>
          <a:stretch>
            <a:fillRect/>
          </a:stretch>
        </p:blipFill>
        <p:spPr>
          <a:xfrm>
            <a:off x="350573" y="1117528"/>
            <a:ext cx="11490853" cy="5360660"/>
          </a:xfrm>
          <a:prstGeom prst="rect">
            <a:avLst/>
          </a:prstGeom>
        </p:spPr>
      </p:pic>
    </p:spTree>
    <p:extLst>
      <p:ext uri="{BB962C8B-B14F-4D97-AF65-F5344CB8AC3E}">
        <p14:creationId xmlns:p14="http://schemas.microsoft.com/office/powerpoint/2010/main" val="3387666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cxnSp>
        <p:nvCxnSpPr>
          <p:cNvPr id="4" name="Straight Connector 3">
            <a:extLst>
              <a:ext uri="{FF2B5EF4-FFF2-40B4-BE49-F238E27FC236}">
                <a16:creationId xmlns:a16="http://schemas.microsoft.com/office/drawing/2014/main" id="{9940BAE6-C5B1-41FD-9C3D-C69D770DE1CC}"/>
              </a:ext>
            </a:extLst>
          </p:cNvPr>
          <p:cNvCxnSpPr>
            <a:cxnSpLocks/>
          </p:cNvCxnSpPr>
          <p:nvPr/>
        </p:nvCxnSpPr>
        <p:spPr>
          <a:xfrm flipV="1">
            <a:off x="6096000" y="1285461"/>
            <a:ext cx="0" cy="502257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691C6CE-91DD-4DDF-B3F8-84DF47C41C10}"/>
              </a:ext>
            </a:extLst>
          </p:cNvPr>
          <p:cNvSpPr txBox="1"/>
          <p:nvPr/>
        </p:nvSpPr>
        <p:spPr>
          <a:xfrm>
            <a:off x="422167" y="1248920"/>
            <a:ext cx="552689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Stocks Technical Analysis</a:t>
            </a:r>
          </a:p>
        </p:txBody>
      </p:sp>
      <p:sp>
        <p:nvSpPr>
          <p:cNvPr id="17" name="TextBox 16">
            <a:extLst>
              <a:ext uri="{FF2B5EF4-FFF2-40B4-BE49-F238E27FC236}">
                <a16:creationId xmlns:a16="http://schemas.microsoft.com/office/drawing/2014/main" id="{B01666B1-20BA-47DD-AF9F-86925E7B9B14}"/>
              </a:ext>
            </a:extLst>
          </p:cNvPr>
          <p:cNvSpPr txBox="1"/>
          <p:nvPr/>
        </p:nvSpPr>
        <p:spPr>
          <a:xfrm>
            <a:off x="6241775" y="1248920"/>
            <a:ext cx="552689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Stocks Fundamental Analysis</a:t>
            </a:r>
          </a:p>
        </p:txBody>
      </p:sp>
      <p:graphicFrame>
        <p:nvGraphicFramePr>
          <p:cNvPr id="6" name="Table 7">
            <a:extLst>
              <a:ext uri="{FF2B5EF4-FFF2-40B4-BE49-F238E27FC236}">
                <a16:creationId xmlns:a16="http://schemas.microsoft.com/office/drawing/2014/main" id="{61412C31-627E-4631-BD2F-0417773919B6}"/>
              </a:ext>
            </a:extLst>
          </p:cNvPr>
          <p:cNvGraphicFramePr>
            <a:graphicFrameLocks noGrp="1"/>
          </p:cNvGraphicFramePr>
          <p:nvPr>
            <p:extLst>
              <p:ext uri="{D42A27DB-BD31-4B8C-83A1-F6EECF244321}">
                <p14:modId xmlns:p14="http://schemas.microsoft.com/office/powerpoint/2010/main" val="345680362"/>
              </p:ext>
            </p:extLst>
          </p:nvPr>
        </p:nvGraphicFramePr>
        <p:xfrm>
          <a:off x="422167" y="1817305"/>
          <a:ext cx="5526896" cy="4480560"/>
        </p:xfrm>
        <a:graphic>
          <a:graphicData uri="http://schemas.openxmlformats.org/drawingml/2006/table">
            <a:tbl>
              <a:tblPr firstRow="1" bandRow="1">
                <a:tableStyleId>{5C22544A-7EE6-4342-B048-85BDC9FD1C3A}</a:tableStyleId>
              </a:tblPr>
              <a:tblGrid>
                <a:gridCol w="1381724">
                  <a:extLst>
                    <a:ext uri="{9D8B030D-6E8A-4147-A177-3AD203B41FA5}">
                      <a16:colId xmlns:a16="http://schemas.microsoft.com/office/drawing/2014/main" val="3631422218"/>
                    </a:ext>
                  </a:extLst>
                </a:gridCol>
                <a:gridCol w="1381724">
                  <a:extLst>
                    <a:ext uri="{9D8B030D-6E8A-4147-A177-3AD203B41FA5}">
                      <a16:colId xmlns:a16="http://schemas.microsoft.com/office/drawing/2014/main" val="483167527"/>
                    </a:ext>
                  </a:extLst>
                </a:gridCol>
                <a:gridCol w="1381724">
                  <a:extLst>
                    <a:ext uri="{9D8B030D-6E8A-4147-A177-3AD203B41FA5}">
                      <a16:colId xmlns:a16="http://schemas.microsoft.com/office/drawing/2014/main" val="14398274"/>
                    </a:ext>
                  </a:extLst>
                </a:gridCol>
                <a:gridCol w="1381724">
                  <a:extLst>
                    <a:ext uri="{9D8B030D-6E8A-4147-A177-3AD203B41FA5}">
                      <a16:colId xmlns:a16="http://schemas.microsoft.com/office/drawing/2014/main" val="3212009556"/>
                    </a:ext>
                  </a:extLst>
                </a:gridCol>
              </a:tblGrid>
              <a:tr h="352275">
                <a:tc>
                  <a:txBody>
                    <a:bodyPr/>
                    <a:lstStyle/>
                    <a:p>
                      <a:r>
                        <a:rPr lang="en-US" dirty="0"/>
                        <a:t>Technical Indicators</a:t>
                      </a:r>
                    </a:p>
                  </a:txBody>
                  <a:tcPr/>
                </a:tc>
                <a:tc>
                  <a:txBody>
                    <a:bodyPr/>
                    <a:lstStyle/>
                    <a:p>
                      <a:r>
                        <a:rPr lang="en-US" dirty="0"/>
                        <a:t>HDFC</a:t>
                      </a:r>
                    </a:p>
                  </a:txBody>
                  <a:tcPr/>
                </a:tc>
                <a:tc>
                  <a:txBody>
                    <a:bodyPr/>
                    <a:lstStyle/>
                    <a:p>
                      <a:r>
                        <a:rPr lang="en-US" dirty="0"/>
                        <a:t>KOTAK</a:t>
                      </a:r>
                    </a:p>
                  </a:txBody>
                  <a:tcPr/>
                </a:tc>
                <a:tc>
                  <a:txBody>
                    <a:bodyPr/>
                    <a:lstStyle/>
                    <a:p>
                      <a:r>
                        <a:rPr lang="en-US" dirty="0"/>
                        <a:t>SBI</a:t>
                      </a:r>
                    </a:p>
                  </a:txBody>
                  <a:tcPr/>
                </a:tc>
                <a:extLst>
                  <a:ext uri="{0D108BD9-81ED-4DB2-BD59-A6C34878D82A}">
                    <a16:rowId xmlns:a16="http://schemas.microsoft.com/office/drawing/2014/main" val="902443604"/>
                  </a:ext>
                </a:extLst>
              </a:tr>
              <a:tr h="352275">
                <a:tc>
                  <a:txBody>
                    <a:bodyPr/>
                    <a:lstStyle/>
                    <a:p>
                      <a:r>
                        <a:rPr lang="en-US" dirty="0"/>
                        <a:t>RSI</a:t>
                      </a:r>
                    </a:p>
                  </a:txBody>
                  <a:tcPr/>
                </a:tc>
                <a:tc>
                  <a:txBody>
                    <a:bodyPr/>
                    <a:lstStyle/>
                    <a:p>
                      <a:r>
                        <a:rPr lang="en-US" dirty="0"/>
                        <a:t>58.72</a:t>
                      </a:r>
                    </a:p>
                  </a:txBody>
                  <a:tcPr/>
                </a:tc>
                <a:tc>
                  <a:txBody>
                    <a:bodyPr/>
                    <a:lstStyle/>
                    <a:p>
                      <a:r>
                        <a:rPr lang="en-US" dirty="0"/>
                        <a:t>60.33</a:t>
                      </a:r>
                    </a:p>
                  </a:txBody>
                  <a:tcPr/>
                </a:tc>
                <a:tc>
                  <a:txBody>
                    <a:bodyPr/>
                    <a:lstStyle/>
                    <a:p>
                      <a:r>
                        <a:rPr lang="en-US" dirty="0"/>
                        <a:t>69.86</a:t>
                      </a:r>
                    </a:p>
                  </a:txBody>
                  <a:tcPr/>
                </a:tc>
                <a:extLst>
                  <a:ext uri="{0D108BD9-81ED-4DB2-BD59-A6C34878D82A}">
                    <a16:rowId xmlns:a16="http://schemas.microsoft.com/office/drawing/2014/main" val="3818467909"/>
                  </a:ext>
                </a:extLst>
              </a:tr>
              <a:tr h="352275">
                <a:tc>
                  <a:txBody>
                    <a:bodyPr/>
                    <a:lstStyle/>
                    <a:p>
                      <a:r>
                        <a:rPr lang="en-US" dirty="0"/>
                        <a:t>MACD</a:t>
                      </a:r>
                    </a:p>
                  </a:txBody>
                  <a:tcPr/>
                </a:tc>
                <a:tc>
                  <a:txBody>
                    <a:bodyPr/>
                    <a:lstStyle/>
                    <a:p>
                      <a:r>
                        <a:rPr lang="en-US" dirty="0"/>
                        <a:t>18.97</a:t>
                      </a:r>
                    </a:p>
                  </a:txBody>
                  <a:tcPr/>
                </a:tc>
                <a:tc>
                  <a:txBody>
                    <a:bodyPr/>
                    <a:lstStyle/>
                    <a:p>
                      <a:r>
                        <a:rPr lang="en-US" dirty="0"/>
                        <a:t>25.42</a:t>
                      </a:r>
                    </a:p>
                  </a:txBody>
                  <a:tcPr/>
                </a:tc>
                <a:tc>
                  <a:txBody>
                    <a:bodyPr/>
                    <a:lstStyle/>
                    <a:p>
                      <a:r>
                        <a:rPr lang="en-US" dirty="0"/>
                        <a:t>14.07</a:t>
                      </a:r>
                    </a:p>
                  </a:txBody>
                  <a:tcPr/>
                </a:tc>
                <a:extLst>
                  <a:ext uri="{0D108BD9-81ED-4DB2-BD59-A6C34878D82A}">
                    <a16:rowId xmlns:a16="http://schemas.microsoft.com/office/drawing/2014/main" val="1540106873"/>
                  </a:ext>
                </a:extLst>
              </a:tr>
              <a:tr h="352275">
                <a:tc>
                  <a:txBody>
                    <a:bodyPr/>
                    <a:lstStyle/>
                    <a:p>
                      <a:r>
                        <a:rPr lang="en-US" dirty="0"/>
                        <a:t>Stochastic</a:t>
                      </a:r>
                    </a:p>
                  </a:txBody>
                  <a:tcPr/>
                </a:tc>
                <a:tc>
                  <a:txBody>
                    <a:bodyPr/>
                    <a:lstStyle/>
                    <a:p>
                      <a:r>
                        <a:rPr lang="en-US" dirty="0"/>
                        <a:t>89.62</a:t>
                      </a:r>
                    </a:p>
                  </a:txBody>
                  <a:tcPr/>
                </a:tc>
                <a:tc>
                  <a:txBody>
                    <a:bodyPr/>
                    <a:lstStyle/>
                    <a:p>
                      <a:r>
                        <a:rPr lang="en-US" dirty="0"/>
                        <a:t>76.32</a:t>
                      </a:r>
                    </a:p>
                  </a:txBody>
                  <a:tcPr/>
                </a:tc>
                <a:tc>
                  <a:txBody>
                    <a:bodyPr/>
                    <a:lstStyle/>
                    <a:p>
                      <a:r>
                        <a:rPr lang="en-US" dirty="0"/>
                        <a:t>95.02</a:t>
                      </a:r>
                    </a:p>
                  </a:txBody>
                  <a:tcPr/>
                </a:tc>
                <a:extLst>
                  <a:ext uri="{0D108BD9-81ED-4DB2-BD59-A6C34878D82A}">
                    <a16:rowId xmlns:a16="http://schemas.microsoft.com/office/drawing/2014/main" val="62977292"/>
                  </a:ext>
                </a:extLst>
              </a:tr>
              <a:tr h="352275">
                <a:tc>
                  <a:txBody>
                    <a:bodyPr/>
                    <a:lstStyle/>
                    <a:p>
                      <a:r>
                        <a:rPr lang="en-US" dirty="0"/>
                        <a:t>ADX</a:t>
                      </a:r>
                    </a:p>
                  </a:txBody>
                  <a:tcPr/>
                </a:tc>
                <a:tc>
                  <a:txBody>
                    <a:bodyPr/>
                    <a:lstStyle/>
                    <a:p>
                      <a:r>
                        <a:rPr lang="en-US" dirty="0"/>
                        <a:t>11.43</a:t>
                      </a:r>
                    </a:p>
                  </a:txBody>
                  <a:tcPr/>
                </a:tc>
                <a:tc>
                  <a:txBody>
                    <a:bodyPr/>
                    <a:lstStyle/>
                    <a:p>
                      <a:r>
                        <a:rPr lang="en-US" dirty="0"/>
                        <a:t>37.66</a:t>
                      </a:r>
                    </a:p>
                  </a:txBody>
                  <a:tcPr/>
                </a:tc>
                <a:tc>
                  <a:txBody>
                    <a:bodyPr/>
                    <a:lstStyle/>
                    <a:p>
                      <a:r>
                        <a:rPr lang="en-US" dirty="0"/>
                        <a:t>30.53</a:t>
                      </a:r>
                    </a:p>
                  </a:txBody>
                  <a:tcPr/>
                </a:tc>
                <a:extLst>
                  <a:ext uri="{0D108BD9-81ED-4DB2-BD59-A6C34878D82A}">
                    <a16:rowId xmlns:a16="http://schemas.microsoft.com/office/drawing/2014/main" val="1268499098"/>
                  </a:ext>
                </a:extLst>
              </a:tr>
              <a:tr h="352275">
                <a:tc>
                  <a:txBody>
                    <a:bodyPr/>
                    <a:lstStyle/>
                    <a:p>
                      <a:r>
                        <a:rPr lang="en-US" dirty="0"/>
                        <a:t>ADX Upper Band</a:t>
                      </a:r>
                    </a:p>
                  </a:txBody>
                  <a:tcPr/>
                </a:tc>
                <a:tc>
                  <a:txBody>
                    <a:bodyPr/>
                    <a:lstStyle/>
                    <a:p>
                      <a:r>
                        <a:rPr lang="en-US" dirty="0"/>
                        <a:t>1514.69</a:t>
                      </a:r>
                    </a:p>
                    <a:p>
                      <a:endParaRPr lang="en-US" dirty="0"/>
                    </a:p>
                  </a:txBody>
                  <a:tcPr/>
                </a:tc>
                <a:tc>
                  <a:txBody>
                    <a:bodyPr/>
                    <a:lstStyle/>
                    <a:p>
                      <a:r>
                        <a:rPr lang="en-US" dirty="0"/>
                        <a:t>1970.16</a:t>
                      </a:r>
                    </a:p>
                  </a:txBody>
                  <a:tcPr/>
                </a:tc>
                <a:tc>
                  <a:txBody>
                    <a:bodyPr/>
                    <a:lstStyle/>
                    <a:p>
                      <a:r>
                        <a:rPr lang="en-US" dirty="0"/>
                        <a:t>582.40</a:t>
                      </a:r>
                    </a:p>
                  </a:txBody>
                  <a:tcPr/>
                </a:tc>
                <a:extLst>
                  <a:ext uri="{0D108BD9-81ED-4DB2-BD59-A6C34878D82A}">
                    <a16:rowId xmlns:a16="http://schemas.microsoft.com/office/drawing/2014/main" val="3799572877"/>
                  </a:ext>
                </a:extLst>
              </a:tr>
              <a:tr h="352275">
                <a:tc>
                  <a:txBody>
                    <a:bodyPr/>
                    <a:lstStyle/>
                    <a:p>
                      <a:r>
                        <a:rPr lang="en-US" dirty="0"/>
                        <a:t>ADX Lower Band</a:t>
                      </a:r>
                    </a:p>
                    <a:p>
                      <a:endParaRPr lang="en-US" dirty="0"/>
                    </a:p>
                  </a:txBody>
                  <a:tcPr/>
                </a:tc>
                <a:tc>
                  <a:txBody>
                    <a:bodyPr/>
                    <a:lstStyle/>
                    <a:p>
                      <a:r>
                        <a:rPr lang="en-US" dirty="0">
                          <a:latin typeface="+mn-lt"/>
                        </a:rPr>
                        <a:t>1261.46</a:t>
                      </a:r>
                    </a:p>
                    <a:p>
                      <a:r>
                        <a:rPr lang="en-IN" sz="1800" dirty="0">
                          <a:effectLst/>
                          <a:latin typeface="+mn-lt"/>
                          <a:ea typeface="Times New Roman" panose="02020603050405020304" pitchFamily="18" charset="0"/>
                        </a:rPr>
                        <a:t>close price of HDFC stock is 1493.05 </a:t>
                      </a:r>
                      <a:endParaRPr lang="en-US" dirty="0">
                        <a:latin typeface="+mn-lt"/>
                      </a:endParaRPr>
                    </a:p>
                  </a:txBody>
                  <a:tcPr/>
                </a:tc>
                <a:tc>
                  <a:txBody>
                    <a:bodyPr/>
                    <a:lstStyle/>
                    <a:p>
                      <a:r>
                        <a:rPr lang="en-US" dirty="0">
                          <a:latin typeface="+mn-lt"/>
                        </a:rPr>
                        <a:t>1854.60</a:t>
                      </a:r>
                    </a:p>
                    <a:p>
                      <a:r>
                        <a:rPr lang="en-IN" sz="1800" dirty="0">
                          <a:effectLst/>
                          <a:latin typeface="+mn-lt"/>
                          <a:ea typeface="Times New Roman" panose="02020603050405020304" pitchFamily="18" charset="0"/>
                        </a:rPr>
                        <a:t>close price of KOTAK stock is 1944.20</a:t>
                      </a:r>
                      <a:endParaRPr lang="en-US" dirty="0">
                        <a:latin typeface="+mn-lt"/>
                      </a:endParaRPr>
                    </a:p>
                  </a:txBody>
                  <a:tcPr/>
                </a:tc>
                <a:tc>
                  <a:txBody>
                    <a:bodyPr/>
                    <a:lstStyle/>
                    <a:p>
                      <a:r>
                        <a:rPr lang="en-US" dirty="0"/>
                        <a:t>505.09</a:t>
                      </a:r>
                    </a:p>
                    <a:p>
                      <a:r>
                        <a:rPr lang="en-US" dirty="0"/>
                        <a:t>close price of SBI stock is 575.05 </a:t>
                      </a:r>
                    </a:p>
                  </a:txBody>
                  <a:tcPr/>
                </a:tc>
                <a:extLst>
                  <a:ext uri="{0D108BD9-81ED-4DB2-BD59-A6C34878D82A}">
                    <a16:rowId xmlns:a16="http://schemas.microsoft.com/office/drawing/2014/main" val="1026198387"/>
                  </a:ext>
                </a:extLst>
              </a:tr>
            </a:tbl>
          </a:graphicData>
        </a:graphic>
      </p:graphicFrame>
      <p:graphicFrame>
        <p:nvGraphicFramePr>
          <p:cNvPr id="8" name="Table 8">
            <a:extLst>
              <a:ext uri="{FF2B5EF4-FFF2-40B4-BE49-F238E27FC236}">
                <a16:creationId xmlns:a16="http://schemas.microsoft.com/office/drawing/2014/main" id="{C77B5EBD-C956-4144-8FEB-37EDBBCAEC9C}"/>
              </a:ext>
            </a:extLst>
          </p:cNvPr>
          <p:cNvGraphicFramePr>
            <a:graphicFrameLocks noGrp="1"/>
          </p:cNvGraphicFramePr>
          <p:nvPr>
            <p:extLst>
              <p:ext uri="{D42A27DB-BD31-4B8C-83A1-F6EECF244321}">
                <p14:modId xmlns:p14="http://schemas.microsoft.com/office/powerpoint/2010/main" val="1819710562"/>
              </p:ext>
            </p:extLst>
          </p:nvPr>
        </p:nvGraphicFramePr>
        <p:xfrm>
          <a:off x="6241775" y="1785069"/>
          <a:ext cx="5531918" cy="4023360"/>
        </p:xfrm>
        <a:graphic>
          <a:graphicData uri="http://schemas.openxmlformats.org/drawingml/2006/table">
            <a:tbl>
              <a:tblPr firstRow="1" bandRow="1">
                <a:tableStyleId>{5C22544A-7EE6-4342-B048-85BDC9FD1C3A}</a:tableStyleId>
              </a:tblPr>
              <a:tblGrid>
                <a:gridCol w="2043337">
                  <a:extLst>
                    <a:ext uri="{9D8B030D-6E8A-4147-A177-3AD203B41FA5}">
                      <a16:colId xmlns:a16="http://schemas.microsoft.com/office/drawing/2014/main" val="2888597264"/>
                    </a:ext>
                  </a:extLst>
                </a:gridCol>
                <a:gridCol w="1004662">
                  <a:extLst>
                    <a:ext uri="{9D8B030D-6E8A-4147-A177-3AD203B41FA5}">
                      <a16:colId xmlns:a16="http://schemas.microsoft.com/office/drawing/2014/main" val="1541108559"/>
                    </a:ext>
                  </a:extLst>
                </a:gridCol>
                <a:gridCol w="1102197">
                  <a:extLst>
                    <a:ext uri="{9D8B030D-6E8A-4147-A177-3AD203B41FA5}">
                      <a16:colId xmlns:a16="http://schemas.microsoft.com/office/drawing/2014/main" val="2754302973"/>
                    </a:ext>
                  </a:extLst>
                </a:gridCol>
                <a:gridCol w="1381722">
                  <a:extLst>
                    <a:ext uri="{9D8B030D-6E8A-4147-A177-3AD203B41FA5}">
                      <a16:colId xmlns:a16="http://schemas.microsoft.com/office/drawing/2014/main" val="2252386306"/>
                    </a:ext>
                  </a:extLst>
                </a:gridCol>
              </a:tblGrid>
              <a:tr h="355709">
                <a:tc>
                  <a:txBody>
                    <a:bodyPr/>
                    <a:lstStyle/>
                    <a:p>
                      <a:r>
                        <a:rPr lang="en-US" dirty="0"/>
                        <a:t>Particulars</a:t>
                      </a:r>
                    </a:p>
                  </a:txBody>
                  <a:tcPr/>
                </a:tc>
                <a:tc>
                  <a:txBody>
                    <a:bodyPr/>
                    <a:lstStyle/>
                    <a:p>
                      <a:r>
                        <a:rPr lang="en-US" dirty="0"/>
                        <a:t>HDFC</a:t>
                      </a:r>
                    </a:p>
                  </a:txBody>
                  <a:tcPr/>
                </a:tc>
                <a:tc>
                  <a:txBody>
                    <a:bodyPr/>
                    <a:lstStyle/>
                    <a:p>
                      <a:r>
                        <a:rPr lang="en-US" dirty="0"/>
                        <a:t>KOTAK </a:t>
                      </a:r>
                    </a:p>
                  </a:txBody>
                  <a:tcPr/>
                </a:tc>
                <a:tc>
                  <a:txBody>
                    <a:bodyPr/>
                    <a:lstStyle/>
                    <a:p>
                      <a:r>
                        <a:rPr lang="en-US" dirty="0"/>
                        <a:t>SBI</a:t>
                      </a:r>
                    </a:p>
                  </a:txBody>
                  <a:tcPr/>
                </a:tc>
                <a:extLst>
                  <a:ext uri="{0D108BD9-81ED-4DB2-BD59-A6C34878D82A}">
                    <a16:rowId xmlns:a16="http://schemas.microsoft.com/office/drawing/2014/main" val="2715831390"/>
                  </a:ext>
                </a:extLst>
              </a:tr>
              <a:tr h="360650">
                <a:tc>
                  <a:txBody>
                    <a:bodyPr/>
                    <a:lstStyle/>
                    <a:p>
                      <a:r>
                        <a:rPr lang="en-US" dirty="0"/>
                        <a:t>Promoters</a:t>
                      </a:r>
                    </a:p>
                  </a:txBody>
                  <a:tcPr/>
                </a:tc>
                <a:tc>
                  <a:txBody>
                    <a:bodyPr/>
                    <a:lstStyle/>
                    <a:p>
                      <a:r>
                        <a:rPr lang="en-US" dirty="0"/>
                        <a:t>25.73%</a:t>
                      </a:r>
                    </a:p>
                  </a:txBody>
                  <a:tcPr/>
                </a:tc>
                <a:tc>
                  <a:txBody>
                    <a:bodyPr/>
                    <a:lstStyle/>
                    <a:p>
                      <a:r>
                        <a:rPr lang="en-US" dirty="0"/>
                        <a:t>25.97%</a:t>
                      </a:r>
                    </a:p>
                  </a:txBody>
                  <a:tcPr/>
                </a:tc>
                <a:tc>
                  <a:txBody>
                    <a:bodyPr/>
                    <a:lstStyle/>
                    <a:p>
                      <a:r>
                        <a:rPr lang="en-US" dirty="0"/>
                        <a:t>57.57%</a:t>
                      </a:r>
                    </a:p>
                  </a:txBody>
                  <a:tcPr/>
                </a:tc>
                <a:extLst>
                  <a:ext uri="{0D108BD9-81ED-4DB2-BD59-A6C34878D82A}">
                    <a16:rowId xmlns:a16="http://schemas.microsoft.com/office/drawing/2014/main" val="1704605717"/>
                  </a:ext>
                </a:extLst>
              </a:tr>
              <a:tr h="360650">
                <a:tc>
                  <a:txBody>
                    <a:bodyPr/>
                    <a:lstStyle/>
                    <a:p>
                      <a:r>
                        <a:rPr lang="en-US" dirty="0"/>
                        <a:t>Investors</a:t>
                      </a:r>
                    </a:p>
                  </a:txBody>
                  <a:tcPr/>
                </a:tc>
                <a:tc>
                  <a:txBody>
                    <a:bodyPr/>
                    <a:lstStyle/>
                    <a:p>
                      <a:r>
                        <a:rPr lang="en-US" dirty="0"/>
                        <a:t>74.27%</a:t>
                      </a:r>
                    </a:p>
                  </a:txBody>
                  <a:tcPr/>
                </a:tc>
                <a:tc>
                  <a:txBody>
                    <a:bodyPr/>
                    <a:lstStyle/>
                    <a:p>
                      <a:r>
                        <a:rPr lang="en-US" dirty="0"/>
                        <a:t>74.03%</a:t>
                      </a:r>
                    </a:p>
                  </a:txBody>
                  <a:tcPr/>
                </a:tc>
                <a:tc>
                  <a:txBody>
                    <a:bodyPr/>
                    <a:lstStyle/>
                    <a:p>
                      <a:r>
                        <a:rPr lang="en-US" dirty="0"/>
                        <a:t>42.43%</a:t>
                      </a:r>
                    </a:p>
                  </a:txBody>
                  <a:tcPr/>
                </a:tc>
                <a:extLst>
                  <a:ext uri="{0D108BD9-81ED-4DB2-BD59-A6C34878D82A}">
                    <a16:rowId xmlns:a16="http://schemas.microsoft.com/office/drawing/2014/main" val="1432074742"/>
                  </a:ext>
                </a:extLst>
              </a:tr>
              <a:tr h="360650">
                <a:tc>
                  <a:txBody>
                    <a:bodyPr/>
                    <a:lstStyle/>
                    <a:p>
                      <a:r>
                        <a:rPr lang="en-US" dirty="0"/>
                        <a:t>Net Profit    (Profit and Loss)</a:t>
                      </a:r>
                    </a:p>
                  </a:txBody>
                  <a:tcPr/>
                </a:tc>
                <a:tc>
                  <a:txBody>
                    <a:bodyPr/>
                    <a:lstStyle/>
                    <a:p>
                      <a:r>
                        <a:rPr lang="en-US" dirty="0"/>
                        <a:t>36,961.36</a:t>
                      </a:r>
                    </a:p>
                  </a:txBody>
                  <a:tcPr/>
                </a:tc>
                <a:tc>
                  <a:txBody>
                    <a:bodyPr/>
                    <a:lstStyle/>
                    <a:p>
                      <a:r>
                        <a:rPr lang="en-US" dirty="0"/>
                        <a:t>8572.69</a:t>
                      </a:r>
                    </a:p>
                  </a:txBody>
                  <a:tcPr/>
                </a:tc>
                <a:tc>
                  <a:txBody>
                    <a:bodyPr/>
                    <a:lstStyle/>
                    <a:p>
                      <a:r>
                        <a:rPr lang="en-US" dirty="0"/>
                        <a:t>31,675.98</a:t>
                      </a:r>
                    </a:p>
                  </a:txBody>
                  <a:tcPr/>
                </a:tc>
                <a:extLst>
                  <a:ext uri="{0D108BD9-81ED-4DB2-BD59-A6C34878D82A}">
                    <a16:rowId xmlns:a16="http://schemas.microsoft.com/office/drawing/2014/main" val="2869839836"/>
                  </a:ext>
                </a:extLst>
              </a:tr>
              <a:tr h="360650">
                <a:tc>
                  <a:txBody>
                    <a:bodyPr/>
                    <a:lstStyle/>
                    <a:p>
                      <a:r>
                        <a:rPr lang="en-US" dirty="0"/>
                        <a:t>Adjusted EPS</a:t>
                      </a:r>
                    </a:p>
                  </a:txBody>
                  <a:tcPr/>
                </a:tc>
                <a:tc>
                  <a:txBody>
                    <a:bodyPr/>
                    <a:lstStyle/>
                    <a:p>
                      <a:r>
                        <a:rPr lang="en-US" dirty="0"/>
                        <a:t>66.65</a:t>
                      </a:r>
                    </a:p>
                  </a:txBody>
                  <a:tcPr/>
                </a:tc>
                <a:tc>
                  <a:txBody>
                    <a:bodyPr/>
                    <a:lstStyle/>
                    <a:p>
                      <a:r>
                        <a:rPr lang="en-US" dirty="0"/>
                        <a:t>42.99</a:t>
                      </a:r>
                    </a:p>
                  </a:txBody>
                  <a:tcPr/>
                </a:tc>
                <a:tc>
                  <a:txBody>
                    <a:bodyPr/>
                    <a:lstStyle/>
                    <a:p>
                      <a:r>
                        <a:rPr lang="en-US" dirty="0"/>
                        <a:t>35.49</a:t>
                      </a:r>
                    </a:p>
                  </a:txBody>
                  <a:tcPr/>
                </a:tc>
                <a:extLst>
                  <a:ext uri="{0D108BD9-81ED-4DB2-BD59-A6C34878D82A}">
                    <a16:rowId xmlns:a16="http://schemas.microsoft.com/office/drawing/2014/main" val="3750514702"/>
                  </a:ext>
                </a:extLst>
              </a:tr>
              <a:tr h="360650">
                <a:tc>
                  <a:txBody>
                    <a:bodyPr/>
                    <a:lstStyle/>
                    <a:p>
                      <a:r>
                        <a:rPr lang="en-US" dirty="0"/>
                        <a:t>Total Liabilities (Balance Sheet)</a:t>
                      </a:r>
                    </a:p>
                  </a:txBody>
                  <a:tcPr/>
                </a:tc>
                <a:tc>
                  <a:txBody>
                    <a:bodyPr/>
                    <a:lstStyle/>
                    <a:p>
                      <a:r>
                        <a:rPr lang="en-US" dirty="0"/>
                        <a:t>20.68,</a:t>
                      </a:r>
                    </a:p>
                    <a:p>
                      <a:r>
                        <a:rPr lang="en-US" dirty="0"/>
                        <a:t>535.05</a:t>
                      </a:r>
                    </a:p>
                  </a:txBody>
                  <a:tcPr/>
                </a:tc>
                <a:tc>
                  <a:txBody>
                    <a:bodyPr/>
                    <a:lstStyle/>
                    <a:p>
                      <a:r>
                        <a:rPr lang="en-US" dirty="0"/>
                        <a:t>4,29,</a:t>
                      </a:r>
                    </a:p>
                    <a:p>
                      <a:r>
                        <a:rPr lang="en-US" dirty="0"/>
                        <a:t>428.40</a:t>
                      </a:r>
                    </a:p>
                  </a:txBody>
                  <a:tcPr/>
                </a:tc>
                <a:tc>
                  <a:txBody>
                    <a:bodyPr/>
                    <a:lstStyle/>
                    <a:p>
                      <a:r>
                        <a:rPr lang="en-US" dirty="0"/>
                        <a:t>49,87,</a:t>
                      </a:r>
                    </a:p>
                    <a:p>
                      <a:r>
                        <a:rPr lang="en-US" dirty="0"/>
                        <a:t>597.41</a:t>
                      </a:r>
                    </a:p>
                  </a:txBody>
                  <a:tcPr/>
                </a:tc>
                <a:extLst>
                  <a:ext uri="{0D108BD9-81ED-4DB2-BD59-A6C34878D82A}">
                    <a16:rowId xmlns:a16="http://schemas.microsoft.com/office/drawing/2014/main" val="2890030387"/>
                  </a:ext>
                </a:extLst>
              </a:tr>
              <a:tr h="0">
                <a:tc>
                  <a:txBody>
                    <a:bodyPr/>
                    <a:lstStyle/>
                    <a:p>
                      <a:r>
                        <a:rPr lang="en-US" dirty="0"/>
                        <a:t>Total Assets (Balance sheet)</a:t>
                      </a:r>
                    </a:p>
                  </a:txBody>
                  <a:tcPr/>
                </a:tc>
                <a:tc>
                  <a:txBody>
                    <a:bodyPr/>
                    <a:lstStyle/>
                    <a:p>
                      <a:r>
                        <a:rPr lang="en-US" dirty="0"/>
                        <a:t>20,68,</a:t>
                      </a:r>
                    </a:p>
                    <a:p>
                      <a:r>
                        <a:rPr lang="en-US" dirty="0"/>
                        <a:t>535.05</a:t>
                      </a:r>
                    </a:p>
                  </a:txBody>
                  <a:tcPr/>
                </a:tc>
                <a:tc>
                  <a:txBody>
                    <a:bodyPr/>
                    <a:lstStyle/>
                    <a:p>
                      <a:r>
                        <a:rPr lang="en-US" dirty="0"/>
                        <a:t>4,29,</a:t>
                      </a:r>
                    </a:p>
                    <a:p>
                      <a:r>
                        <a:rPr lang="en-US" dirty="0"/>
                        <a:t>428.40</a:t>
                      </a:r>
                    </a:p>
                  </a:txBody>
                  <a:tcPr/>
                </a:tc>
                <a:tc>
                  <a:txBody>
                    <a:bodyPr/>
                    <a:lstStyle/>
                    <a:p>
                      <a:r>
                        <a:rPr lang="en-US" dirty="0"/>
                        <a:t>49,87,</a:t>
                      </a:r>
                    </a:p>
                    <a:p>
                      <a:r>
                        <a:rPr lang="en-US" dirty="0"/>
                        <a:t>597.41</a:t>
                      </a:r>
                    </a:p>
                  </a:txBody>
                  <a:tcPr/>
                </a:tc>
                <a:extLst>
                  <a:ext uri="{0D108BD9-81ED-4DB2-BD59-A6C34878D82A}">
                    <a16:rowId xmlns:a16="http://schemas.microsoft.com/office/drawing/2014/main" val="1765864225"/>
                  </a:ext>
                </a:extLst>
              </a:tr>
              <a:tr h="360650">
                <a:tc>
                  <a:txBody>
                    <a:bodyPr/>
                    <a:lstStyle/>
                    <a:p>
                      <a:r>
                        <a:rPr lang="en-US" dirty="0"/>
                        <a:t>Closing Cash (cashflow)</a:t>
                      </a:r>
                    </a:p>
                  </a:txBody>
                  <a:tcPr/>
                </a:tc>
                <a:tc>
                  <a:txBody>
                    <a:bodyPr/>
                    <a:lstStyle/>
                    <a:p>
                      <a:r>
                        <a:rPr lang="en-US" dirty="0"/>
                        <a:t>155,386</a:t>
                      </a:r>
                    </a:p>
                  </a:txBody>
                  <a:tcPr/>
                </a:tc>
                <a:tc>
                  <a:txBody>
                    <a:bodyPr/>
                    <a:lstStyle/>
                    <a:p>
                      <a:r>
                        <a:rPr lang="en-US" dirty="0"/>
                        <a:t>52,665</a:t>
                      </a:r>
                    </a:p>
                  </a:txBody>
                  <a:tcPr/>
                </a:tc>
                <a:tc>
                  <a:txBody>
                    <a:bodyPr/>
                    <a:lstStyle/>
                    <a:p>
                      <a:r>
                        <a:rPr lang="en-US" dirty="0"/>
                        <a:t>398,905</a:t>
                      </a:r>
                    </a:p>
                  </a:txBody>
                  <a:tcPr/>
                </a:tc>
                <a:extLst>
                  <a:ext uri="{0D108BD9-81ED-4DB2-BD59-A6C34878D82A}">
                    <a16:rowId xmlns:a16="http://schemas.microsoft.com/office/drawing/2014/main" val="2966554977"/>
                  </a:ext>
                </a:extLst>
              </a:tr>
            </a:tbl>
          </a:graphicData>
        </a:graphic>
      </p:graphicFrame>
      <p:sp>
        <p:nvSpPr>
          <p:cNvPr id="22" name="TextBox 21">
            <a:extLst>
              <a:ext uri="{FF2B5EF4-FFF2-40B4-BE49-F238E27FC236}">
                <a16:creationId xmlns:a16="http://schemas.microsoft.com/office/drawing/2014/main" id="{F5EC4E12-4A54-4BDD-96C0-6E4126695CB9}"/>
              </a:ext>
            </a:extLst>
          </p:cNvPr>
          <p:cNvSpPr txBox="1"/>
          <p:nvPr/>
        </p:nvSpPr>
        <p:spPr>
          <a:xfrm>
            <a:off x="6241775" y="5902164"/>
            <a:ext cx="5526891" cy="369332"/>
          </a:xfrm>
          <a:prstGeom prst="rect">
            <a:avLst/>
          </a:prstGeom>
          <a:solidFill>
            <a:schemeClr val="accent3">
              <a:lumMod val="40000"/>
              <a:lumOff val="60000"/>
            </a:schemeClr>
          </a:solidFill>
        </p:spPr>
        <p:txBody>
          <a:bodyPr wrap="square">
            <a:spAutoFit/>
          </a:bodyPr>
          <a:lstStyle/>
          <a:p>
            <a:r>
              <a:rPr lang="en-US" dirty="0"/>
              <a:t>All figures are in crores for the year 2022.</a:t>
            </a:r>
          </a:p>
        </p:txBody>
      </p:sp>
    </p:spTree>
    <p:extLst>
      <p:ext uri="{BB962C8B-B14F-4D97-AF65-F5344CB8AC3E}">
        <p14:creationId xmlns:p14="http://schemas.microsoft.com/office/powerpoint/2010/main" val="8615002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graphicFrame>
        <p:nvGraphicFramePr>
          <p:cNvPr id="3" name="Table 3">
            <a:extLst>
              <a:ext uri="{FF2B5EF4-FFF2-40B4-BE49-F238E27FC236}">
                <a16:creationId xmlns:a16="http://schemas.microsoft.com/office/drawing/2014/main" id="{B7859107-CF04-4B7C-9F0D-1271B2C86FAC}"/>
              </a:ext>
            </a:extLst>
          </p:cNvPr>
          <p:cNvGraphicFramePr>
            <a:graphicFrameLocks noGrp="1"/>
          </p:cNvGraphicFramePr>
          <p:nvPr>
            <p:extLst>
              <p:ext uri="{D42A27DB-BD31-4B8C-83A1-F6EECF244321}">
                <p14:modId xmlns:p14="http://schemas.microsoft.com/office/powerpoint/2010/main" val="1940701023"/>
              </p:ext>
            </p:extLst>
          </p:nvPr>
        </p:nvGraphicFramePr>
        <p:xfrm>
          <a:off x="291549" y="1333364"/>
          <a:ext cx="8587403" cy="3394565"/>
        </p:xfrm>
        <a:graphic>
          <a:graphicData uri="http://schemas.openxmlformats.org/drawingml/2006/table">
            <a:tbl>
              <a:tblPr firstRow="1" bandRow="1">
                <a:tableStyleId>{073A0DAA-6AF3-43AB-8588-CEC1D06C72B9}</a:tableStyleId>
              </a:tblPr>
              <a:tblGrid>
                <a:gridCol w="1058354">
                  <a:extLst>
                    <a:ext uri="{9D8B030D-6E8A-4147-A177-3AD203B41FA5}">
                      <a16:colId xmlns:a16="http://schemas.microsoft.com/office/drawing/2014/main" val="4281842409"/>
                    </a:ext>
                  </a:extLst>
                </a:gridCol>
                <a:gridCol w="844004">
                  <a:extLst>
                    <a:ext uri="{9D8B030D-6E8A-4147-A177-3AD203B41FA5}">
                      <a16:colId xmlns:a16="http://schemas.microsoft.com/office/drawing/2014/main" val="1828035792"/>
                    </a:ext>
                  </a:extLst>
                </a:gridCol>
                <a:gridCol w="891444">
                  <a:extLst>
                    <a:ext uri="{9D8B030D-6E8A-4147-A177-3AD203B41FA5}">
                      <a16:colId xmlns:a16="http://schemas.microsoft.com/office/drawing/2014/main" val="3959493839"/>
                    </a:ext>
                  </a:extLst>
                </a:gridCol>
                <a:gridCol w="809960">
                  <a:extLst>
                    <a:ext uri="{9D8B030D-6E8A-4147-A177-3AD203B41FA5}">
                      <a16:colId xmlns:a16="http://schemas.microsoft.com/office/drawing/2014/main" val="134906452"/>
                    </a:ext>
                  </a:extLst>
                </a:gridCol>
                <a:gridCol w="760749">
                  <a:extLst>
                    <a:ext uri="{9D8B030D-6E8A-4147-A177-3AD203B41FA5}">
                      <a16:colId xmlns:a16="http://schemas.microsoft.com/office/drawing/2014/main" val="3154597178"/>
                    </a:ext>
                  </a:extLst>
                </a:gridCol>
                <a:gridCol w="643733">
                  <a:extLst>
                    <a:ext uri="{9D8B030D-6E8A-4147-A177-3AD203B41FA5}">
                      <a16:colId xmlns:a16="http://schemas.microsoft.com/office/drawing/2014/main" val="3510364596"/>
                    </a:ext>
                  </a:extLst>
                </a:gridCol>
                <a:gridCol w="819400">
                  <a:extLst>
                    <a:ext uri="{9D8B030D-6E8A-4147-A177-3AD203B41FA5}">
                      <a16:colId xmlns:a16="http://schemas.microsoft.com/office/drawing/2014/main" val="3748019610"/>
                    </a:ext>
                  </a:extLst>
                </a:gridCol>
                <a:gridCol w="844004">
                  <a:extLst>
                    <a:ext uri="{9D8B030D-6E8A-4147-A177-3AD203B41FA5}">
                      <a16:colId xmlns:a16="http://schemas.microsoft.com/office/drawing/2014/main" val="2431812078"/>
                    </a:ext>
                  </a:extLst>
                </a:gridCol>
                <a:gridCol w="924385">
                  <a:extLst>
                    <a:ext uri="{9D8B030D-6E8A-4147-A177-3AD203B41FA5}">
                      <a16:colId xmlns:a16="http://schemas.microsoft.com/office/drawing/2014/main" val="647236766"/>
                    </a:ext>
                  </a:extLst>
                </a:gridCol>
                <a:gridCol w="991370">
                  <a:extLst>
                    <a:ext uri="{9D8B030D-6E8A-4147-A177-3AD203B41FA5}">
                      <a16:colId xmlns:a16="http://schemas.microsoft.com/office/drawing/2014/main" val="1007908853"/>
                    </a:ext>
                  </a:extLst>
                </a:gridCol>
              </a:tblGrid>
              <a:tr h="611829">
                <a:tc>
                  <a:txBody>
                    <a:bodyPr/>
                    <a:lstStyle/>
                    <a:p>
                      <a:pPr algn="ctr"/>
                      <a:r>
                        <a:rPr lang="en-US" dirty="0"/>
                        <a:t>Symbol</a:t>
                      </a:r>
                    </a:p>
                  </a:txBody>
                  <a:tcPr/>
                </a:tc>
                <a:tc>
                  <a:txBody>
                    <a:bodyPr/>
                    <a:lstStyle/>
                    <a:p>
                      <a:pPr algn="ctr"/>
                      <a:r>
                        <a:rPr lang="en-US" dirty="0"/>
                        <a:t>series</a:t>
                      </a:r>
                    </a:p>
                  </a:txBody>
                  <a:tcPr/>
                </a:tc>
                <a:tc>
                  <a:txBody>
                    <a:bodyPr/>
                    <a:lstStyle/>
                    <a:p>
                      <a:pPr algn="ctr"/>
                      <a:r>
                        <a:rPr lang="en-US" dirty="0"/>
                        <a:t>Prev Close</a:t>
                      </a:r>
                    </a:p>
                  </a:txBody>
                  <a:tcPr/>
                </a:tc>
                <a:tc>
                  <a:txBody>
                    <a:bodyPr/>
                    <a:lstStyle/>
                    <a:p>
                      <a:pPr algn="ctr"/>
                      <a:r>
                        <a:rPr lang="en-US" dirty="0"/>
                        <a:t>Open</a:t>
                      </a:r>
                    </a:p>
                  </a:txBody>
                  <a:tcPr/>
                </a:tc>
                <a:tc>
                  <a:txBody>
                    <a:bodyPr/>
                    <a:lstStyle/>
                    <a:p>
                      <a:pPr algn="ctr"/>
                      <a:r>
                        <a:rPr lang="en-US" dirty="0"/>
                        <a:t>High</a:t>
                      </a:r>
                    </a:p>
                  </a:txBody>
                  <a:tcPr/>
                </a:tc>
                <a:tc>
                  <a:txBody>
                    <a:bodyPr/>
                    <a:lstStyle/>
                    <a:p>
                      <a:pPr algn="ctr"/>
                      <a:r>
                        <a:rPr lang="en-US" dirty="0"/>
                        <a:t>Low</a:t>
                      </a:r>
                    </a:p>
                  </a:txBody>
                  <a:tcPr/>
                </a:tc>
                <a:tc>
                  <a:txBody>
                    <a:bodyPr/>
                    <a:lstStyle/>
                    <a:p>
                      <a:pPr algn="ctr"/>
                      <a:r>
                        <a:rPr lang="en-US" dirty="0"/>
                        <a:t>Last</a:t>
                      </a:r>
                    </a:p>
                    <a:p>
                      <a:pPr algn="ctr"/>
                      <a:r>
                        <a:rPr lang="en-US" dirty="0"/>
                        <a:t>price</a:t>
                      </a:r>
                    </a:p>
                  </a:txBody>
                  <a:tcPr/>
                </a:tc>
                <a:tc>
                  <a:txBody>
                    <a:bodyPr/>
                    <a:lstStyle/>
                    <a:p>
                      <a:pPr algn="ctr"/>
                      <a:r>
                        <a:rPr lang="en-US" dirty="0"/>
                        <a:t>Close</a:t>
                      </a:r>
                    </a:p>
                  </a:txBody>
                  <a:tcPr/>
                </a:tc>
                <a:tc>
                  <a:txBody>
                    <a:bodyPr/>
                    <a:lstStyle/>
                    <a:p>
                      <a:pPr algn="ctr"/>
                      <a:r>
                        <a:rPr lang="en-US" dirty="0"/>
                        <a:t>VWAP</a:t>
                      </a:r>
                    </a:p>
                  </a:txBody>
                  <a:tcPr/>
                </a:tc>
                <a:tc>
                  <a:txBody>
                    <a:bodyPr/>
                    <a:lstStyle/>
                    <a:p>
                      <a:pPr algn="ctr"/>
                      <a:r>
                        <a:rPr lang="en-US" dirty="0"/>
                        <a:t>Vol</a:t>
                      </a:r>
                    </a:p>
                  </a:txBody>
                  <a:tcPr/>
                </a:tc>
                <a:extLst>
                  <a:ext uri="{0D108BD9-81ED-4DB2-BD59-A6C34878D82A}">
                    <a16:rowId xmlns:a16="http://schemas.microsoft.com/office/drawing/2014/main" val="3980308827"/>
                  </a:ext>
                </a:extLst>
              </a:tr>
              <a:tr h="326965">
                <a:tc>
                  <a:txBody>
                    <a:bodyPr/>
                    <a:lstStyle/>
                    <a:p>
                      <a:r>
                        <a:rPr lang="en-US" dirty="0"/>
                        <a:t>HDFC</a:t>
                      </a:r>
                    </a:p>
                  </a:txBody>
                  <a:tcPr/>
                </a:tc>
                <a:tc>
                  <a:txBody>
                    <a:bodyPr/>
                    <a:lstStyle/>
                    <a:p>
                      <a:r>
                        <a:rPr lang="en-US" dirty="0"/>
                        <a:t>EQ</a:t>
                      </a:r>
                    </a:p>
                  </a:txBody>
                  <a:tcPr/>
                </a:tc>
                <a:tc>
                  <a:txBody>
                    <a:bodyPr/>
                    <a:lstStyle/>
                    <a:p>
                      <a:r>
                        <a:rPr lang="en-US" dirty="0"/>
                        <a:t>293.5</a:t>
                      </a:r>
                    </a:p>
                  </a:txBody>
                  <a:tcPr/>
                </a:tc>
                <a:tc>
                  <a:txBody>
                    <a:bodyPr/>
                    <a:lstStyle/>
                    <a:p>
                      <a:r>
                        <a:rPr lang="en-US" dirty="0"/>
                        <a:t>317</a:t>
                      </a:r>
                    </a:p>
                  </a:txBody>
                  <a:tcPr/>
                </a:tc>
                <a:tc>
                  <a:txBody>
                    <a:bodyPr/>
                    <a:lstStyle/>
                    <a:p>
                      <a:r>
                        <a:rPr lang="en-US" dirty="0"/>
                        <a:t>317</a:t>
                      </a:r>
                    </a:p>
                  </a:txBody>
                  <a:tcPr/>
                </a:tc>
                <a:tc>
                  <a:txBody>
                    <a:bodyPr/>
                    <a:lstStyle/>
                    <a:p>
                      <a:r>
                        <a:rPr lang="en-US" dirty="0"/>
                        <a:t>297</a:t>
                      </a:r>
                    </a:p>
                  </a:txBody>
                  <a:tcPr/>
                </a:tc>
                <a:tc>
                  <a:txBody>
                    <a:bodyPr/>
                    <a:lstStyle/>
                    <a:p>
                      <a:r>
                        <a:rPr lang="en-US" dirty="0"/>
                        <a:t>304</a:t>
                      </a:r>
                    </a:p>
                  </a:txBody>
                  <a:tcPr/>
                </a:tc>
                <a:tc>
                  <a:txBody>
                    <a:bodyPr/>
                    <a:lstStyle/>
                    <a:p>
                      <a:r>
                        <a:rPr lang="en-US" dirty="0"/>
                        <a:t>304.1</a:t>
                      </a:r>
                    </a:p>
                  </a:txBody>
                  <a:tcPr/>
                </a:tc>
                <a:tc>
                  <a:txBody>
                    <a:bodyPr/>
                    <a:lstStyle/>
                    <a:p>
                      <a:r>
                        <a:rPr lang="en-US" dirty="0"/>
                        <a:t>303.62</a:t>
                      </a:r>
                    </a:p>
                  </a:txBody>
                  <a:tcPr/>
                </a:tc>
                <a:tc>
                  <a:txBody>
                    <a:bodyPr/>
                    <a:lstStyle/>
                    <a:p>
                      <a:r>
                        <a:rPr lang="en-US" dirty="0"/>
                        <a:t>255251</a:t>
                      </a:r>
                    </a:p>
                  </a:txBody>
                  <a:tcPr/>
                </a:tc>
                <a:extLst>
                  <a:ext uri="{0D108BD9-81ED-4DB2-BD59-A6C34878D82A}">
                    <a16:rowId xmlns:a16="http://schemas.microsoft.com/office/drawing/2014/main" val="3248833713"/>
                  </a:ext>
                </a:extLst>
              </a:tr>
              <a:tr h="37704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HDFC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304.05</a:t>
                      </a:r>
                    </a:p>
                  </a:txBody>
                  <a:tcPr/>
                </a:tc>
                <a:tc>
                  <a:txBody>
                    <a:bodyPr/>
                    <a:lstStyle/>
                    <a:p>
                      <a:r>
                        <a:rPr lang="en-US" dirty="0"/>
                        <a:t>290</a:t>
                      </a:r>
                    </a:p>
                  </a:txBody>
                  <a:tcPr/>
                </a:tc>
                <a:tc>
                  <a:txBody>
                    <a:bodyPr/>
                    <a:lstStyle/>
                    <a:p>
                      <a:r>
                        <a:rPr lang="en-US" dirty="0"/>
                        <a:t>303.9</a:t>
                      </a:r>
                    </a:p>
                  </a:txBody>
                  <a:tcPr/>
                </a:tc>
                <a:tc>
                  <a:txBody>
                    <a:bodyPr/>
                    <a:lstStyle/>
                    <a:p>
                      <a:r>
                        <a:rPr lang="en-US" dirty="0"/>
                        <a:t>285</a:t>
                      </a:r>
                    </a:p>
                  </a:txBody>
                  <a:tcPr/>
                </a:tc>
                <a:tc>
                  <a:txBody>
                    <a:bodyPr/>
                    <a:lstStyle/>
                    <a:p>
                      <a:r>
                        <a:rPr lang="en-US" dirty="0"/>
                        <a:t>295</a:t>
                      </a:r>
                    </a:p>
                  </a:txBody>
                  <a:tcPr/>
                </a:tc>
                <a:tc>
                  <a:txBody>
                    <a:bodyPr/>
                    <a:lstStyle/>
                    <a:p>
                      <a:r>
                        <a:rPr lang="en-US" dirty="0"/>
                        <a:t>292.8</a:t>
                      </a:r>
                    </a:p>
                  </a:txBody>
                  <a:tcPr/>
                </a:tc>
                <a:tc>
                  <a:txBody>
                    <a:bodyPr/>
                    <a:lstStyle/>
                    <a:p>
                      <a:r>
                        <a:rPr lang="en-US" dirty="0"/>
                        <a:t>294.53</a:t>
                      </a:r>
                    </a:p>
                  </a:txBody>
                  <a:tcPr/>
                </a:tc>
                <a:tc>
                  <a:txBody>
                    <a:bodyPr/>
                    <a:lstStyle/>
                    <a:p>
                      <a:r>
                        <a:rPr lang="en-US" dirty="0"/>
                        <a:t>269087</a:t>
                      </a:r>
                    </a:p>
                  </a:txBody>
                  <a:tcPr/>
                </a:tc>
                <a:extLst>
                  <a:ext uri="{0D108BD9-81ED-4DB2-BD59-A6C34878D82A}">
                    <a16:rowId xmlns:a16="http://schemas.microsoft.com/office/drawing/2014/main" val="181197503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KOTAK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229.35</a:t>
                      </a:r>
                    </a:p>
                  </a:txBody>
                  <a:tcPr/>
                </a:tc>
                <a:tc>
                  <a:txBody>
                    <a:bodyPr/>
                    <a:lstStyle/>
                    <a:p>
                      <a:r>
                        <a:rPr lang="en-US" dirty="0"/>
                        <a:t>247.7</a:t>
                      </a:r>
                    </a:p>
                  </a:txBody>
                  <a:tcPr/>
                </a:tc>
                <a:tc>
                  <a:txBody>
                    <a:bodyPr/>
                    <a:lstStyle/>
                    <a:p>
                      <a:r>
                        <a:rPr lang="en-US" dirty="0"/>
                        <a:t>247.7</a:t>
                      </a:r>
                    </a:p>
                  </a:txBody>
                  <a:tcPr/>
                </a:tc>
                <a:tc>
                  <a:txBody>
                    <a:bodyPr/>
                    <a:lstStyle/>
                    <a:p>
                      <a:r>
                        <a:rPr lang="en-US" dirty="0"/>
                        <a:t>225</a:t>
                      </a:r>
                    </a:p>
                  </a:txBody>
                  <a:tcPr/>
                </a:tc>
                <a:tc>
                  <a:txBody>
                    <a:bodyPr/>
                    <a:lstStyle/>
                    <a:p>
                      <a:r>
                        <a:rPr lang="en-US" dirty="0"/>
                        <a:t>247</a:t>
                      </a:r>
                    </a:p>
                  </a:txBody>
                  <a:tcPr/>
                </a:tc>
                <a:tc>
                  <a:txBody>
                    <a:bodyPr/>
                    <a:lstStyle/>
                    <a:p>
                      <a:r>
                        <a:rPr lang="en-US" dirty="0"/>
                        <a:t>246.9</a:t>
                      </a:r>
                    </a:p>
                  </a:txBody>
                  <a:tcPr/>
                </a:tc>
                <a:tc>
                  <a:txBody>
                    <a:bodyPr/>
                    <a:lstStyle/>
                    <a:p>
                      <a:r>
                        <a:rPr lang="en-US" dirty="0"/>
                        <a:t>244.12</a:t>
                      </a:r>
                    </a:p>
                  </a:txBody>
                  <a:tcPr/>
                </a:tc>
                <a:tc>
                  <a:txBody>
                    <a:bodyPr/>
                    <a:lstStyle/>
                    <a:p>
                      <a:r>
                        <a:rPr lang="en-US" dirty="0"/>
                        <a:t>73681</a:t>
                      </a:r>
                    </a:p>
                  </a:txBody>
                  <a:tcPr/>
                </a:tc>
                <a:extLst>
                  <a:ext uri="{0D108BD9-81ED-4DB2-BD59-A6C34878D82A}">
                    <a16:rowId xmlns:a16="http://schemas.microsoft.com/office/drawing/2014/main" val="275216187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KOTAK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246.95</a:t>
                      </a:r>
                    </a:p>
                  </a:txBody>
                  <a:tcPr/>
                </a:tc>
                <a:tc>
                  <a:txBody>
                    <a:bodyPr/>
                    <a:lstStyle/>
                    <a:p>
                      <a:r>
                        <a:rPr lang="en-US" dirty="0"/>
                        <a:t>229</a:t>
                      </a:r>
                    </a:p>
                  </a:txBody>
                  <a:tcPr/>
                </a:tc>
                <a:tc>
                  <a:txBody>
                    <a:bodyPr/>
                    <a:lstStyle/>
                    <a:p>
                      <a:r>
                        <a:rPr lang="en-US" dirty="0"/>
                        <a:t>240</a:t>
                      </a:r>
                    </a:p>
                  </a:txBody>
                  <a:tcPr/>
                </a:tc>
                <a:tc>
                  <a:txBody>
                    <a:bodyPr/>
                    <a:lstStyle/>
                    <a:p>
                      <a:r>
                        <a:rPr lang="en-US" dirty="0"/>
                        <a:t>227</a:t>
                      </a:r>
                    </a:p>
                  </a:txBody>
                  <a:tcPr/>
                </a:tc>
                <a:tc>
                  <a:txBody>
                    <a:bodyPr/>
                    <a:lstStyle/>
                    <a:p>
                      <a:r>
                        <a:rPr lang="en-US" dirty="0"/>
                        <a:t>228</a:t>
                      </a:r>
                    </a:p>
                  </a:txBody>
                  <a:tcPr/>
                </a:tc>
                <a:tc>
                  <a:txBody>
                    <a:bodyPr/>
                    <a:lstStyle/>
                    <a:p>
                      <a:r>
                        <a:rPr lang="en-US" dirty="0"/>
                        <a:t>228.4</a:t>
                      </a:r>
                    </a:p>
                  </a:txBody>
                  <a:tcPr/>
                </a:tc>
                <a:tc>
                  <a:txBody>
                    <a:bodyPr/>
                    <a:lstStyle/>
                    <a:p>
                      <a:r>
                        <a:rPr lang="en-US" dirty="0"/>
                        <a:t>233.75</a:t>
                      </a:r>
                    </a:p>
                  </a:txBody>
                  <a:tcPr/>
                </a:tc>
                <a:tc>
                  <a:txBody>
                    <a:bodyPr/>
                    <a:lstStyle/>
                    <a:p>
                      <a:r>
                        <a:rPr lang="en-US" dirty="0"/>
                        <a:t>105799</a:t>
                      </a:r>
                    </a:p>
                  </a:txBody>
                  <a:tcPr/>
                </a:tc>
                <a:extLst>
                  <a:ext uri="{0D108BD9-81ED-4DB2-BD59-A6C34878D82A}">
                    <a16:rowId xmlns:a16="http://schemas.microsoft.com/office/drawing/2014/main" val="207790191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243.65</a:t>
                      </a:r>
                    </a:p>
                  </a:txBody>
                  <a:tcPr/>
                </a:tc>
                <a:tc>
                  <a:txBody>
                    <a:bodyPr/>
                    <a:lstStyle/>
                    <a:p>
                      <a:r>
                        <a:rPr lang="en-US" dirty="0"/>
                        <a:t>243.6</a:t>
                      </a:r>
                    </a:p>
                  </a:txBody>
                  <a:tcPr/>
                </a:tc>
                <a:tc>
                  <a:txBody>
                    <a:bodyPr/>
                    <a:lstStyle/>
                    <a:p>
                      <a:r>
                        <a:rPr lang="en-US" dirty="0"/>
                        <a:t>262</a:t>
                      </a:r>
                    </a:p>
                  </a:txBody>
                  <a:tcPr/>
                </a:tc>
                <a:tc>
                  <a:txBody>
                    <a:bodyPr/>
                    <a:lstStyle/>
                    <a:p>
                      <a:r>
                        <a:rPr lang="en-US" dirty="0"/>
                        <a:t>238</a:t>
                      </a:r>
                    </a:p>
                  </a:txBody>
                  <a:tcPr/>
                </a:tc>
                <a:tc>
                  <a:txBody>
                    <a:bodyPr/>
                    <a:lstStyle/>
                    <a:p>
                      <a:r>
                        <a:rPr lang="en-US" dirty="0"/>
                        <a:t>258</a:t>
                      </a:r>
                    </a:p>
                  </a:txBody>
                  <a:tcPr/>
                </a:tc>
                <a:tc>
                  <a:txBody>
                    <a:bodyPr/>
                    <a:lstStyle/>
                    <a:p>
                      <a:r>
                        <a:rPr lang="en-US" dirty="0"/>
                        <a:t>259.1</a:t>
                      </a:r>
                    </a:p>
                  </a:txBody>
                  <a:tcPr/>
                </a:tc>
                <a:tc>
                  <a:txBody>
                    <a:bodyPr/>
                    <a:lstStyle/>
                    <a:p>
                      <a:r>
                        <a:rPr lang="en-US" dirty="0"/>
                        <a:t>251.46</a:t>
                      </a:r>
                    </a:p>
                  </a:txBody>
                  <a:tcPr/>
                </a:tc>
                <a:tc>
                  <a:txBody>
                    <a:bodyPr/>
                    <a:lstStyle/>
                    <a:p>
                      <a:r>
                        <a:rPr lang="en-US" dirty="0">
                          <a:solidFill>
                            <a:srgbClr val="000000"/>
                          </a:solidFill>
                        </a:rPr>
                        <a:t>4495</a:t>
                      </a:r>
                    </a:p>
                    <a:p>
                      <a:r>
                        <a:rPr lang="en-US" dirty="0">
                          <a:solidFill>
                            <a:srgbClr val="000000"/>
                          </a:solidFill>
                        </a:rPr>
                        <a:t>741</a:t>
                      </a:r>
                    </a:p>
                  </a:txBody>
                  <a:tcPr/>
                </a:tc>
                <a:extLst>
                  <a:ext uri="{0D108BD9-81ED-4DB2-BD59-A6C34878D82A}">
                    <a16:rowId xmlns:a16="http://schemas.microsoft.com/office/drawing/2014/main" val="2567735566"/>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259.1</a:t>
                      </a:r>
                    </a:p>
                  </a:txBody>
                  <a:tcPr/>
                </a:tc>
                <a:tc>
                  <a:txBody>
                    <a:bodyPr/>
                    <a:lstStyle/>
                    <a:p>
                      <a:r>
                        <a:rPr lang="en-US" dirty="0"/>
                        <a:t>249</a:t>
                      </a:r>
                    </a:p>
                  </a:txBody>
                  <a:tcPr/>
                </a:tc>
                <a:tc>
                  <a:txBody>
                    <a:bodyPr/>
                    <a:lstStyle/>
                    <a:p>
                      <a:r>
                        <a:rPr lang="en-US" dirty="0"/>
                        <a:t>264</a:t>
                      </a:r>
                    </a:p>
                  </a:txBody>
                  <a:tcPr/>
                </a:tc>
                <a:tc>
                  <a:txBody>
                    <a:bodyPr/>
                    <a:lstStyle/>
                    <a:p>
                      <a:r>
                        <a:rPr lang="en-US" dirty="0"/>
                        <a:t>245</a:t>
                      </a:r>
                    </a:p>
                  </a:txBody>
                  <a:tcPr/>
                </a:tc>
                <a:tc>
                  <a:txBody>
                    <a:bodyPr/>
                    <a:lstStyle/>
                    <a:p>
                      <a:r>
                        <a:rPr lang="en-US" dirty="0"/>
                        <a:t>249</a:t>
                      </a:r>
                    </a:p>
                  </a:txBody>
                  <a:tcPr/>
                </a:tc>
                <a:tc>
                  <a:txBody>
                    <a:bodyPr/>
                    <a:lstStyle/>
                    <a:p>
                      <a:r>
                        <a:rPr lang="en-US" dirty="0"/>
                        <a:t>248.5</a:t>
                      </a:r>
                    </a:p>
                  </a:txBody>
                  <a:tcPr/>
                </a:tc>
                <a:tc>
                  <a:txBody>
                    <a:bodyPr/>
                    <a:lstStyle/>
                    <a:p>
                      <a:r>
                        <a:rPr lang="en-US" dirty="0"/>
                        <a:t>252.35</a:t>
                      </a:r>
                    </a:p>
                  </a:txBody>
                  <a:tcPr/>
                </a:tc>
                <a:tc>
                  <a:txBody>
                    <a:bodyPr/>
                    <a:lstStyle/>
                    <a:p>
                      <a:r>
                        <a:rPr lang="en-US" dirty="0">
                          <a:solidFill>
                            <a:srgbClr val="000000"/>
                          </a:solidFill>
                        </a:rPr>
                        <a:t>3434</a:t>
                      </a:r>
                    </a:p>
                    <a:p>
                      <a:r>
                        <a:rPr lang="en-US" dirty="0">
                          <a:solidFill>
                            <a:srgbClr val="000000"/>
                          </a:solidFill>
                        </a:rPr>
                        <a:t>058</a:t>
                      </a:r>
                    </a:p>
                  </a:txBody>
                  <a:tcPr/>
                </a:tc>
                <a:extLst>
                  <a:ext uri="{0D108BD9-81ED-4DB2-BD59-A6C34878D82A}">
                    <a16:rowId xmlns:a16="http://schemas.microsoft.com/office/drawing/2014/main" val="747341294"/>
                  </a:ext>
                </a:extLst>
              </a:tr>
            </a:tbl>
          </a:graphicData>
        </a:graphic>
      </p:graphicFrame>
      <p:pic>
        <p:nvPicPr>
          <p:cNvPr id="4" name="Picture 3">
            <a:extLst>
              <a:ext uri="{FF2B5EF4-FFF2-40B4-BE49-F238E27FC236}">
                <a16:creationId xmlns:a16="http://schemas.microsoft.com/office/drawing/2014/main" id="{9EF50077-0278-4FFB-87F7-E32BD60B1107}"/>
              </a:ext>
            </a:extLst>
          </p:cNvPr>
          <p:cNvPicPr>
            <a:picLocks noChangeAspect="1"/>
          </p:cNvPicPr>
          <p:nvPr/>
        </p:nvPicPr>
        <p:blipFill>
          <a:blip r:embed="rId2"/>
          <a:stretch>
            <a:fillRect/>
          </a:stretch>
        </p:blipFill>
        <p:spPr>
          <a:xfrm>
            <a:off x="8998227" y="1444487"/>
            <a:ext cx="2888974" cy="2888974"/>
          </a:xfrm>
          <a:prstGeom prst="rect">
            <a:avLst/>
          </a:prstGeom>
        </p:spPr>
      </p:pic>
      <p:cxnSp>
        <p:nvCxnSpPr>
          <p:cNvPr id="7" name="Straight Connector 6">
            <a:extLst>
              <a:ext uri="{FF2B5EF4-FFF2-40B4-BE49-F238E27FC236}">
                <a16:creationId xmlns:a16="http://schemas.microsoft.com/office/drawing/2014/main" id="{1C58C575-0DC5-4216-90AA-D377493CA9A4}"/>
              </a:ext>
            </a:extLst>
          </p:cNvPr>
          <p:cNvCxnSpPr>
            <a:cxnSpLocks/>
          </p:cNvCxnSpPr>
          <p:nvPr/>
        </p:nvCxnSpPr>
        <p:spPr>
          <a:xfrm>
            <a:off x="8984975" y="1161552"/>
            <a:ext cx="0" cy="3411793"/>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FB25A47A-4E1C-48FC-9172-F22DDAC002EC}"/>
              </a:ext>
            </a:extLst>
          </p:cNvPr>
          <p:cNvCxnSpPr>
            <a:cxnSpLocks/>
          </p:cNvCxnSpPr>
          <p:nvPr/>
        </p:nvCxnSpPr>
        <p:spPr>
          <a:xfrm flipV="1">
            <a:off x="304800" y="4781172"/>
            <a:ext cx="11569149" cy="3038"/>
          </a:xfrm>
          <a:prstGeom prst="line">
            <a:avLst/>
          </a:prstGeom>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23792231-BED1-465B-965D-313151F1CDF4}"/>
              </a:ext>
            </a:extLst>
          </p:cNvPr>
          <p:cNvSpPr txBox="1"/>
          <p:nvPr/>
        </p:nvSpPr>
        <p:spPr>
          <a:xfrm>
            <a:off x="304800" y="4882513"/>
            <a:ext cx="11555897" cy="1477328"/>
          </a:xfrm>
          <a:prstGeom prst="rect">
            <a:avLst/>
          </a:prstGeom>
          <a:solidFill>
            <a:schemeClr val="accent3">
              <a:lumMod val="40000"/>
              <a:lumOff val="60000"/>
            </a:schemeClr>
          </a:solid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previous close nearly always refers to the previous day's final price.</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last price is the one at which the foremost recent transaction happens.</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volume-weighted average worth (VWAP)  represents the typical price listed throughout the day, </a:t>
            </a:r>
          </a:p>
          <a:p>
            <a:pPr marR="0" lvl="0" algn="l" defTabSz="914400" rtl="0" eaLnBrk="1" fontAlgn="auto" latinLnBrk="0" hangingPunct="1">
              <a:lnSpc>
                <a:spcPct val="100000"/>
              </a:lnSpc>
              <a:spcBef>
                <a:spcPts val="0"/>
              </a:spcBef>
              <a:spcAft>
                <a:spcPts val="0"/>
              </a:spcAft>
              <a:buClrTx/>
              <a:buSzTx/>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based on both volume and worth.</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startAt="4"/>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Volume and Share turnover is an estimation of stock liquidity. </a:t>
            </a:r>
          </a:p>
        </p:txBody>
      </p:sp>
    </p:spTree>
    <p:extLst>
      <p:ext uri="{BB962C8B-B14F-4D97-AF65-F5344CB8AC3E}">
        <p14:creationId xmlns:p14="http://schemas.microsoft.com/office/powerpoint/2010/main" val="17037430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Preparation</a:t>
            </a:r>
          </a:p>
        </p:txBody>
      </p:sp>
      <p:pic>
        <p:nvPicPr>
          <p:cNvPr id="16" name="Picture 15">
            <a:extLst>
              <a:ext uri="{FF2B5EF4-FFF2-40B4-BE49-F238E27FC236}">
                <a16:creationId xmlns:a16="http://schemas.microsoft.com/office/drawing/2014/main" id="{85EB33AC-A728-49A0-B7E6-E6B9D631A594}"/>
              </a:ext>
            </a:extLst>
          </p:cNvPr>
          <p:cNvPicPr>
            <a:picLocks noChangeAspect="1"/>
          </p:cNvPicPr>
          <p:nvPr/>
        </p:nvPicPr>
        <p:blipFill>
          <a:blip r:embed="rId2"/>
          <a:stretch>
            <a:fillRect/>
          </a:stretch>
        </p:blipFill>
        <p:spPr>
          <a:xfrm>
            <a:off x="425021" y="5469029"/>
            <a:ext cx="2660107" cy="489672"/>
          </a:xfrm>
          <a:prstGeom prst="rect">
            <a:avLst/>
          </a:prstGeom>
        </p:spPr>
      </p:pic>
      <p:sp>
        <p:nvSpPr>
          <p:cNvPr id="22" name="TextBox 21">
            <a:extLst>
              <a:ext uri="{FF2B5EF4-FFF2-40B4-BE49-F238E27FC236}">
                <a16:creationId xmlns:a16="http://schemas.microsoft.com/office/drawing/2014/main" id="{AEAEDDE8-F5EC-45D4-9437-8C6E7AB828A9}"/>
              </a:ext>
            </a:extLst>
          </p:cNvPr>
          <p:cNvSpPr txBox="1"/>
          <p:nvPr/>
        </p:nvSpPr>
        <p:spPr>
          <a:xfrm>
            <a:off x="3481460" y="5252200"/>
            <a:ext cx="8285516" cy="923330"/>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MinMax Scaler shrinks the data inside the given range in this project i.e. from zero to one. It scales the price to a selected value range while not varying the form of the initial distribution.</a:t>
            </a:r>
          </a:p>
        </p:txBody>
      </p:sp>
      <p:cxnSp>
        <p:nvCxnSpPr>
          <p:cNvPr id="4" name="Straight Connector 3">
            <a:extLst>
              <a:ext uri="{FF2B5EF4-FFF2-40B4-BE49-F238E27FC236}">
                <a16:creationId xmlns:a16="http://schemas.microsoft.com/office/drawing/2014/main" id="{117593B8-4906-42CD-8BA4-7DBE56961F5A}"/>
              </a:ext>
            </a:extLst>
          </p:cNvPr>
          <p:cNvCxnSpPr>
            <a:cxnSpLocks/>
          </p:cNvCxnSpPr>
          <p:nvPr/>
        </p:nvCxnSpPr>
        <p:spPr>
          <a:xfrm>
            <a:off x="425021" y="5035826"/>
            <a:ext cx="11554944" cy="0"/>
          </a:xfrm>
          <a:prstGeom prst="line">
            <a:avLst/>
          </a:prstGeom>
        </p:spPr>
        <p:style>
          <a:lnRef idx="1">
            <a:schemeClr val="dk1"/>
          </a:lnRef>
          <a:fillRef idx="0">
            <a:schemeClr val="dk1"/>
          </a:fillRef>
          <a:effectRef idx="0">
            <a:schemeClr val="dk1"/>
          </a:effectRef>
          <a:fontRef idx="minor">
            <a:schemeClr val="tx1"/>
          </a:fontRef>
        </p:style>
      </p:cxnSp>
      <p:graphicFrame>
        <p:nvGraphicFramePr>
          <p:cNvPr id="7" name="Table 7">
            <a:extLst>
              <a:ext uri="{FF2B5EF4-FFF2-40B4-BE49-F238E27FC236}">
                <a16:creationId xmlns:a16="http://schemas.microsoft.com/office/drawing/2014/main" id="{8E6F0A4B-F7BE-48A3-BB86-15E6E1DBC11C}"/>
              </a:ext>
            </a:extLst>
          </p:cNvPr>
          <p:cNvGraphicFramePr>
            <a:graphicFrameLocks noGrp="1"/>
          </p:cNvGraphicFramePr>
          <p:nvPr>
            <p:extLst>
              <p:ext uri="{D42A27DB-BD31-4B8C-83A1-F6EECF244321}">
                <p14:modId xmlns:p14="http://schemas.microsoft.com/office/powerpoint/2010/main" val="2548941481"/>
              </p:ext>
            </p:extLst>
          </p:nvPr>
        </p:nvGraphicFramePr>
        <p:xfrm>
          <a:off x="318053" y="1444496"/>
          <a:ext cx="11448924" cy="3381799"/>
        </p:xfrm>
        <a:graphic>
          <a:graphicData uri="http://schemas.openxmlformats.org/drawingml/2006/table">
            <a:tbl>
              <a:tblPr firstRow="1" bandRow="1">
                <a:tableStyleId>{5C22544A-7EE6-4342-B048-85BDC9FD1C3A}</a:tableStyleId>
              </a:tblPr>
              <a:tblGrid>
                <a:gridCol w="2335950">
                  <a:extLst>
                    <a:ext uri="{9D8B030D-6E8A-4147-A177-3AD203B41FA5}">
                      <a16:colId xmlns:a16="http://schemas.microsoft.com/office/drawing/2014/main" val="4025259242"/>
                    </a:ext>
                  </a:extLst>
                </a:gridCol>
                <a:gridCol w="9112974">
                  <a:extLst>
                    <a:ext uri="{9D8B030D-6E8A-4147-A177-3AD203B41FA5}">
                      <a16:colId xmlns:a16="http://schemas.microsoft.com/office/drawing/2014/main" val="92898429"/>
                    </a:ext>
                  </a:extLst>
                </a:gridCol>
              </a:tblGrid>
              <a:tr h="391239">
                <a:tc>
                  <a:txBody>
                    <a:bodyPr/>
                    <a:lstStyle/>
                    <a:p>
                      <a:r>
                        <a:rPr lang="en-US" dirty="0"/>
                        <a:t>Missing Values</a:t>
                      </a:r>
                    </a:p>
                  </a:txBody>
                  <a:tcPr/>
                </a:tc>
                <a:tc>
                  <a:txBody>
                    <a:bodyPr/>
                    <a:lstStyle/>
                    <a:p>
                      <a:r>
                        <a:rPr lang="en-US" dirty="0"/>
                        <a:t>Feature Engineering</a:t>
                      </a:r>
                    </a:p>
                  </a:txBody>
                  <a:tcPr/>
                </a:tc>
                <a:extLst>
                  <a:ext uri="{0D108BD9-81ED-4DB2-BD59-A6C34878D82A}">
                    <a16:rowId xmlns:a16="http://schemas.microsoft.com/office/drawing/2014/main" val="2454660590"/>
                  </a:ext>
                </a:extLst>
              </a:tr>
              <a:tr h="29905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'Trades', 'Deliverable Volume', and'% Deliverable' had more than 100 missing values. Hence, those columns were dropped.</a:t>
                      </a:r>
                    </a:p>
                    <a:p>
                      <a:endParaRPr lang="en-US" dirty="0"/>
                    </a:p>
                  </a:txBody>
                  <a:tcPr/>
                </a:tc>
                <a:tc>
                  <a:txBody>
                    <a:bodyPr/>
                    <a:lstStyle/>
                    <a:p>
                      <a:r>
                        <a:rPr lang="en-US" dirty="0"/>
                        <a:t>Newly Added Feature Variables: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13 days,20 days,100 days, 200 days Simple moving averages.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exponential moving averages for 7 days,13 days,20 days,100 days, and 200 days.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1 day's previous lag values of volume.</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6,10,14 and 30 days consecutive closing prices are tabulated week on week for the entire dataset .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Momentum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Trend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Volatility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 indicators </a:t>
                      </a:r>
                      <a:endParaRPr lang="en-US" dirty="0"/>
                    </a:p>
                  </a:txBody>
                  <a:tcPr/>
                </a:tc>
                <a:extLst>
                  <a:ext uri="{0D108BD9-81ED-4DB2-BD59-A6C34878D82A}">
                    <a16:rowId xmlns:a16="http://schemas.microsoft.com/office/drawing/2014/main" val="3217177518"/>
                  </a:ext>
                </a:extLst>
              </a:tr>
            </a:tbl>
          </a:graphicData>
        </a:graphic>
      </p:graphicFrame>
    </p:spTree>
    <p:extLst>
      <p:ext uri="{BB962C8B-B14F-4D97-AF65-F5344CB8AC3E}">
        <p14:creationId xmlns:p14="http://schemas.microsoft.com/office/powerpoint/2010/main" val="36268435"/>
      </p:ext>
    </p:extLst>
  </p:cSld>
  <p:clrMapOvr>
    <a:masterClrMapping/>
  </p:clrMapOvr>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4619</TotalTime>
  <Words>3318</Words>
  <Application>Microsoft Office PowerPoint</Application>
  <PresentationFormat>Widescreen</PresentationFormat>
  <Paragraphs>546</Paragraphs>
  <Slides>21</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21</vt:i4>
      </vt:variant>
    </vt:vector>
  </HeadingPairs>
  <TitlesOfParts>
    <vt:vector size="29" baseType="lpstr">
      <vt:lpstr>Roboto Slab (Headings)</vt:lpstr>
      <vt:lpstr>Roboto Slab (Body)</vt:lpstr>
      <vt:lpstr>Roboto Slab</vt:lpstr>
      <vt:lpstr>Times New Roman</vt:lpstr>
      <vt:lpstr>Calibri</vt:lpstr>
      <vt:lpstr>Arial</vt:lpstr>
      <vt:lpstr>Office Theme</vt:lpstr>
      <vt:lpstr>1_Office Theme</vt:lpstr>
      <vt:lpstr>Modelling direction detection in selected stocks in Indian BFSI sector  </vt:lpstr>
      <vt:lpstr>Introduction </vt:lpstr>
      <vt:lpstr>Literature Review </vt:lpstr>
      <vt:lpstr>Problem Statement</vt:lpstr>
      <vt:lpstr>Project Objectives  </vt:lpstr>
      <vt:lpstr>Project Methodology</vt:lpstr>
      <vt:lpstr>Business Understanding</vt:lpstr>
      <vt:lpstr>Data Understanding </vt:lpstr>
      <vt:lpstr>Data Preparation</vt:lpstr>
      <vt:lpstr>Descriptive Analytics </vt:lpstr>
      <vt:lpstr>Modeling </vt:lpstr>
      <vt:lpstr>Model Evaluation using LR Classifier</vt:lpstr>
      <vt:lpstr>Model Evaluation using RF Classifier</vt:lpstr>
      <vt:lpstr>Model Evaluation using XG Boost Classifier</vt:lpstr>
      <vt:lpstr>Model Deployment </vt:lpstr>
      <vt:lpstr>Results and Insights</vt:lpstr>
      <vt:lpstr>Utility from the Business perspectives</vt:lpstr>
      <vt:lpstr>Conclusion and Future Work</vt:lpstr>
      <vt:lpstr>References</vt:lpstr>
      <vt:lpstr>Annexure </vt:lpstr>
      <vt:lpstr>Annexure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Anand Mohan</cp:lastModifiedBy>
  <cp:revision>483</cp:revision>
  <dcterms:created xsi:type="dcterms:W3CDTF">2020-01-23T06:03:51Z</dcterms:created>
  <dcterms:modified xsi:type="dcterms:W3CDTF">2022-11-03T16:22:37Z</dcterms:modified>
</cp:coreProperties>
</file>